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46" r:id="rId1"/>
  </p:sldMasterIdLst>
  <p:notesMasterIdLst>
    <p:notesMasterId r:id="rId33"/>
  </p:notesMasterIdLst>
  <p:handoutMasterIdLst>
    <p:handoutMasterId r:id="rId34"/>
  </p:handoutMasterIdLst>
  <p:sldIdLst>
    <p:sldId id="291" r:id="rId2"/>
    <p:sldId id="304" r:id="rId3"/>
    <p:sldId id="305" r:id="rId4"/>
    <p:sldId id="303" r:id="rId5"/>
    <p:sldId id="301" r:id="rId6"/>
    <p:sldId id="306" r:id="rId7"/>
    <p:sldId id="307" r:id="rId8"/>
    <p:sldId id="308" r:id="rId9"/>
    <p:sldId id="309" r:id="rId10"/>
    <p:sldId id="310" r:id="rId11"/>
    <p:sldId id="311" r:id="rId12"/>
    <p:sldId id="312" r:id="rId13"/>
    <p:sldId id="313" r:id="rId14"/>
    <p:sldId id="314" r:id="rId15"/>
    <p:sldId id="315" r:id="rId16"/>
    <p:sldId id="316" r:id="rId17"/>
    <p:sldId id="317" r:id="rId18"/>
    <p:sldId id="318" r:id="rId19"/>
    <p:sldId id="319" r:id="rId20"/>
    <p:sldId id="324" r:id="rId21"/>
    <p:sldId id="325" r:id="rId22"/>
    <p:sldId id="326" r:id="rId23"/>
    <p:sldId id="327" r:id="rId24"/>
    <p:sldId id="328" r:id="rId25"/>
    <p:sldId id="329" r:id="rId26"/>
    <p:sldId id="330" r:id="rId27"/>
    <p:sldId id="331" r:id="rId28"/>
    <p:sldId id="320" r:id="rId29"/>
    <p:sldId id="321" r:id="rId30"/>
    <p:sldId id="322" r:id="rId31"/>
    <p:sldId id="323" r:id="rId32"/>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Source Sans Pro" charset="0"/>
        <a:ea typeface="ヒラギノ角ゴ Pro W3" charset="0"/>
        <a:cs typeface="+mn-cs"/>
      </a:defRPr>
    </a:lvl1pPr>
    <a:lvl2pPr marL="457200" algn="l" rtl="0" eaLnBrk="0" fontAlgn="base" hangingPunct="0">
      <a:spcBef>
        <a:spcPct val="0"/>
      </a:spcBef>
      <a:spcAft>
        <a:spcPct val="0"/>
      </a:spcAft>
      <a:defRPr kern="1200">
        <a:solidFill>
          <a:schemeClr val="tx1"/>
        </a:solidFill>
        <a:latin typeface="Source Sans Pro" charset="0"/>
        <a:ea typeface="ヒラギノ角ゴ Pro W3" charset="0"/>
        <a:cs typeface="+mn-cs"/>
      </a:defRPr>
    </a:lvl2pPr>
    <a:lvl3pPr marL="914400" algn="l" rtl="0" eaLnBrk="0" fontAlgn="base" hangingPunct="0">
      <a:spcBef>
        <a:spcPct val="0"/>
      </a:spcBef>
      <a:spcAft>
        <a:spcPct val="0"/>
      </a:spcAft>
      <a:defRPr kern="1200">
        <a:solidFill>
          <a:schemeClr val="tx1"/>
        </a:solidFill>
        <a:latin typeface="Source Sans Pro" charset="0"/>
        <a:ea typeface="ヒラギノ角ゴ Pro W3" charset="0"/>
        <a:cs typeface="+mn-cs"/>
      </a:defRPr>
    </a:lvl3pPr>
    <a:lvl4pPr marL="1371600" algn="l" rtl="0" eaLnBrk="0" fontAlgn="base" hangingPunct="0">
      <a:spcBef>
        <a:spcPct val="0"/>
      </a:spcBef>
      <a:spcAft>
        <a:spcPct val="0"/>
      </a:spcAft>
      <a:defRPr kern="1200">
        <a:solidFill>
          <a:schemeClr val="tx1"/>
        </a:solidFill>
        <a:latin typeface="Source Sans Pro" charset="0"/>
        <a:ea typeface="ヒラギノ角ゴ Pro W3" charset="0"/>
        <a:cs typeface="+mn-cs"/>
      </a:defRPr>
    </a:lvl4pPr>
    <a:lvl5pPr marL="1828800" algn="l" rtl="0" eaLnBrk="0" fontAlgn="base" hangingPunct="0">
      <a:spcBef>
        <a:spcPct val="0"/>
      </a:spcBef>
      <a:spcAft>
        <a:spcPct val="0"/>
      </a:spcAft>
      <a:defRPr kern="1200">
        <a:solidFill>
          <a:schemeClr val="tx1"/>
        </a:solidFill>
        <a:latin typeface="Source Sans Pro" charset="0"/>
        <a:ea typeface="ヒラギノ角ゴ Pro W3" charset="0"/>
        <a:cs typeface="+mn-cs"/>
      </a:defRPr>
    </a:lvl5pPr>
    <a:lvl6pPr marL="2286000" algn="l" defTabSz="457200" rtl="0" eaLnBrk="1" latinLnBrk="0" hangingPunct="1">
      <a:defRPr kern="1200">
        <a:solidFill>
          <a:schemeClr val="tx1"/>
        </a:solidFill>
        <a:latin typeface="Source Sans Pro" charset="0"/>
        <a:ea typeface="ヒラギノ角ゴ Pro W3" charset="0"/>
        <a:cs typeface="+mn-cs"/>
      </a:defRPr>
    </a:lvl6pPr>
    <a:lvl7pPr marL="2743200" algn="l" defTabSz="457200" rtl="0" eaLnBrk="1" latinLnBrk="0" hangingPunct="1">
      <a:defRPr kern="1200">
        <a:solidFill>
          <a:schemeClr val="tx1"/>
        </a:solidFill>
        <a:latin typeface="Source Sans Pro" charset="0"/>
        <a:ea typeface="ヒラギノ角ゴ Pro W3" charset="0"/>
        <a:cs typeface="+mn-cs"/>
      </a:defRPr>
    </a:lvl7pPr>
    <a:lvl8pPr marL="3200400" algn="l" defTabSz="457200" rtl="0" eaLnBrk="1" latinLnBrk="0" hangingPunct="1">
      <a:defRPr kern="1200">
        <a:solidFill>
          <a:schemeClr val="tx1"/>
        </a:solidFill>
        <a:latin typeface="Source Sans Pro" charset="0"/>
        <a:ea typeface="ヒラギノ角ゴ Pro W3" charset="0"/>
        <a:cs typeface="+mn-cs"/>
      </a:defRPr>
    </a:lvl8pPr>
    <a:lvl9pPr marL="3657600" algn="l" defTabSz="457200" rtl="0" eaLnBrk="1" latinLnBrk="0" hangingPunct="1">
      <a:defRPr kern="1200">
        <a:solidFill>
          <a:schemeClr val="tx1"/>
        </a:solidFill>
        <a:latin typeface="Source Sans Pro" charset="0"/>
        <a:ea typeface="ヒラギノ角ゴ Pro W3" charset="0"/>
        <a:cs typeface="+mn-cs"/>
      </a:defRPr>
    </a:lvl9pPr>
  </p:defaultTextStyle>
  <p:extLst>
    <p:ext uri="{521415D9-36F7-43E2-AB2F-B90AF26B5E84}">
      <p14:sectionLst xmlns:p14="http://schemas.microsoft.com/office/powerpoint/2010/main">
        <p14:section name="Sección predeterminada" id="{67DDF111-4F90-5049-BCC2-2821991AB353}">
          <p14:sldIdLst/>
        </p14:section>
        <p14:section name="Sección sin título" id="{53EB5DE9-A653-9544-B6B9-CF3B99386F43}">
          <p14:sldIdLst>
            <p14:sldId id="291"/>
            <p14:sldId id="304"/>
            <p14:sldId id="305"/>
            <p14:sldId id="303"/>
            <p14:sldId id="301"/>
            <p14:sldId id="306"/>
            <p14:sldId id="307"/>
            <p14:sldId id="308"/>
            <p14:sldId id="309"/>
            <p14:sldId id="310"/>
            <p14:sldId id="311"/>
            <p14:sldId id="312"/>
            <p14:sldId id="313"/>
            <p14:sldId id="314"/>
            <p14:sldId id="315"/>
            <p14:sldId id="316"/>
            <p14:sldId id="317"/>
            <p14:sldId id="318"/>
            <p14:sldId id="319"/>
            <p14:sldId id="324"/>
            <p14:sldId id="325"/>
            <p14:sldId id="326"/>
            <p14:sldId id="327"/>
            <p14:sldId id="328"/>
            <p14:sldId id="329"/>
            <p14:sldId id="330"/>
            <p14:sldId id="331"/>
            <p14:sldId id="320"/>
            <p14:sldId id="321"/>
            <p14:sldId id="322"/>
            <p14:sldId id="323"/>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8DA0"/>
    <a:srgbClr val="63D3E9"/>
    <a:srgbClr val="7D8287"/>
    <a:srgbClr val="14CAF5"/>
    <a:srgbClr val="76D6FF"/>
    <a:srgbClr val="005493"/>
    <a:srgbClr val="003865"/>
    <a:srgbClr val="C4D600"/>
    <a:srgbClr val="830051"/>
    <a:srgbClr val="8C8C8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04" autoAdjust="0"/>
    <p:restoredTop sz="80408" autoAdjust="0"/>
  </p:normalViewPr>
  <p:slideViewPr>
    <p:cSldViewPr snapToGrid="0">
      <p:cViewPr varScale="1">
        <p:scale>
          <a:sx n="55" d="100"/>
          <a:sy n="55" d="100"/>
        </p:scale>
        <p:origin x="1416"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47" d="100"/>
        <a:sy n="47" d="100"/>
      </p:scale>
      <p:origin x="0" y="0"/>
    </p:cViewPr>
  </p:sorterViewPr>
  <p:notesViewPr>
    <p:cSldViewPr snapToGrid="0">
      <p:cViewPr>
        <p:scale>
          <a:sx n="24" d="100"/>
          <a:sy n="24" d="100"/>
        </p:scale>
        <p:origin x="3528" y="10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1E417967-32A5-454D-8F81-972033F62303}" type="datetimeFigureOut">
              <a:rPr lang="id-ID"/>
              <a:pPr/>
              <a:t>14/03/2019</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A0948C30-E0D4-E148-9F56-1E55A005956C}" type="slidenum">
              <a:rPr lang="id-ID"/>
              <a:pPr/>
              <a:t>‹Nº›</a:t>
            </a:fld>
            <a:endParaRPr lang="id-ID"/>
          </a:p>
        </p:txBody>
      </p:sp>
    </p:spTree>
    <p:extLst>
      <p:ext uri="{BB962C8B-B14F-4D97-AF65-F5344CB8AC3E}">
        <p14:creationId xmlns:p14="http://schemas.microsoft.com/office/powerpoint/2010/main" val="985672355"/>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png>
</file>

<file path=ppt/media/image4.png>
</file>

<file path=ppt/media/image5.png>
</file>

<file path=ppt/media/image6.tiff>
</file>

<file path=ppt/media/image7.pn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id-ID"/>
          </a:p>
        </p:txBody>
      </p:sp>
      <p:sp>
        <p:nvSpPr>
          <p:cNvPr id="3" name="Date Placeholder 2"/>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F579162E-D843-E647-832E-71D352952ED3}" type="datetimeFigureOut">
              <a:rPr lang="id-ID"/>
              <a:pPr/>
              <a:t>14/03/2019</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id-ID"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id-ID"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5830CBEA-D6D4-9542-B346-6CD1EBA2BB93}" type="slidenum">
              <a:rPr lang="id-ID"/>
              <a:pPr/>
              <a:t>‹Nº›</a:t>
            </a:fld>
            <a:endParaRPr lang="id-ID"/>
          </a:p>
        </p:txBody>
      </p:sp>
    </p:spTree>
    <p:extLst>
      <p:ext uri="{BB962C8B-B14F-4D97-AF65-F5344CB8AC3E}">
        <p14:creationId xmlns:p14="http://schemas.microsoft.com/office/powerpoint/2010/main" val="195629788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ヒラギノ角ゴ Pro W3" charset="0"/>
        <a:cs typeface="+mn-cs"/>
      </a:defRPr>
    </a:lvl1pPr>
    <a:lvl2pPr marL="457200" algn="l" rtl="0" fontAlgn="base">
      <a:spcBef>
        <a:spcPct val="30000"/>
      </a:spcBef>
      <a:spcAft>
        <a:spcPct val="0"/>
      </a:spcAft>
      <a:defRPr sz="1200" kern="1200">
        <a:solidFill>
          <a:schemeClr val="tx1"/>
        </a:solidFill>
        <a:latin typeface="+mn-lt"/>
        <a:ea typeface="ヒラギノ角ゴ Pro W3" charset="0"/>
        <a:cs typeface="+mn-cs"/>
      </a:defRPr>
    </a:lvl2pPr>
    <a:lvl3pPr marL="914400" algn="l" rtl="0" fontAlgn="base">
      <a:spcBef>
        <a:spcPct val="30000"/>
      </a:spcBef>
      <a:spcAft>
        <a:spcPct val="0"/>
      </a:spcAft>
      <a:defRPr sz="1200" kern="1200">
        <a:solidFill>
          <a:schemeClr val="tx1"/>
        </a:solidFill>
        <a:latin typeface="+mn-lt"/>
        <a:ea typeface="ヒラギノ角ゴ Pro W3" charset="0"/>
        <a:cs typeface="+mn-cs"/>
      </a:defRPr>
    </a:lvl3pPr>
    <a:lvl4pPr marL="1371600" algn="l" rtl="0" fontAlgn="base">
      <a:spcBef>
        <a:spcPct val="30000"/>
      </a:spcBef>
      <a:spcAft>
        <a:spcPct val="0"/>
      </a:spcAft>
      <a:defRPr sz="1200" kern="1200">
        <a:solidFill>
          <a:schemeClr val="tx1"/>
        </a:solidFill>
        <a:latin typeface="+mn-lt"/>
        <a:ea typeface="ヒラギノ角ゴ Pro W3" charset="0"/>
        <a:cs typeface="+mn-cs"/>
      </a:defRPr>
    </a:lvl4pPr>
    <a:lvl5pPr marL="1828800" algn="l" rtl="0" fontAlgn="base">
      <a:spcBef>
        <a:spcPct val="30000"/>
      </a:spcBef>
      <a:spcAft>
        <a:spcPct val="0"/>
      </a:spcAft>
      <a:defRPr sz="1200" kern="1200">
        <a:solidFill>
          <a:schemeClr val="tx1"/>
        </a:solidFill>
        <a:latin typeface="+mn-lt"/>
        <a:ea typeface="ヒラギノ角ゴ Pro W3"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28675" name="Notes Placeholder 2"/>
          <p:cNvSpPr>
            <a:spLocks noGrp="1" noChangeArrowheads="1"/>
          </p:cNvSpPr>
          <p:nvPr>
            <p:ph type="body" idx="1"/>
          </p:nvPr>
        </p:nvSpPr>
        <p:spPr bwMode="auto">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id-ID">
              <a:latin typeface="Calibri" charset="0"/>
            </a:endParaRPr>
          </a:p>
        </p:txBody>
      </p:sp>
      <p:sp>
        <p:nvSpPr>
          <p:cNvPr id="28676" name="Slide Number Placeholder 3"/>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chemeClr val="tx1"/>
                </a:solidFill>
                <a:latin typeface="Source Sans Pro" charset="0"/>
                <a:ea typeface="ヒラギノ角ゴ Pro W3" charset="0"/>
              </a:defRPr>
            </a:lvl1pPr>
            <a:lvl2pPr marL="742950" indent="-285750">
              <a:defRPr>
                <a:solidFill>
                  <a:schemeClr val="tx1"/>
                </a:solidFill>
                <a:latin typeface="Source Sans Pro" charset="0"/>
                <a:ea typeface="ヒラギノ角ゴ Pro W3" charset="0"/>
              </a:defRPr>
            </a:lvl2pPr>
            <a:lvl3pPr marL="1143000" indent="-228600">
              <a:defRPr>
                <a:solidFill>
                  <a:schemeClr val="tx1"/>
                </a:solidFill>
                <a:latin typeface="Source Sans Pro" charset="0"/>
                <a:ea typeface="ヒラギノ角ゴ Pro W3" charset="0"/>
              </a:defRPr>
            </a:lvl3pPr>
            <a:lvl4pPr marL="1600200" indent="-228600">
              <a:defRPr>
                <a:solidFill>
                  <a:schemeClr val="tx1"/>
                </a:solidFill>
                <a:latin typeface="Source Sans Pro" charset="0"/>
                <a:ea typeface="ヒラギノ角ゴ Pro W3" charset="0"/>
              </a:defRPr>
            </a:lvl4pPr>
            <a:lvl5pPr marL="2057400" indent="-228600">
              <a:defRPr>
                <a:solidFill>
                  <a:schemeClr val="tx1"/>
                </a:solidFill>
                <a:latin typeface="Source Sans Pro" charset="0"/>
                <a:ea typeface="ヒラギノ角ゴ Pro W3" charset="0"/>
              </a:defRPr>
            </a:lvl5pPr>
            <a:lvl6pPr marL="2514600" indent="-228600" fontAlgn="base">
              <a:spcBef>
                <a:spcPct val="0"/>
              </a:spcBef>
              <a:spcAft>
                <a:spcPct val="0"/>
              </a:spcAft>
              <a:defRPr>
                <a:solidFill>
                  <a:schemeClr val="tx1"/>
                </a:solidFill>
                <a:latin typeface="Source Sans Pro" charset="0"/>
                <a:ea typeface="ヒラギノ角ゴ Pro W3" charset="0"/>
              </a:defRPr>
            </a:lvl6pPr>
            <a:lvl7pPr marL="2971800" indent="-228600" fontAlgn="base">
              <a:spcBef>
                <a:spcPct val="0"/>
              </a:spcBef>
              <a:spcAft>
                <a:spcPct val="0"/>
              </a:spcAft>
              <a:defRPr>
                <a:solidFill>
                  <a:schemeClr val="tx1"/>
                </a:solidFill>
                <a:latin typeface="Source Sans Pro" charset="0"/>
                <a:ea typeface="ヒラギノ角ゴ Pro W3" charset="0"/>
              </a:defRPr>
            </a:lvl7pPr>
            <a:lvl8pPr marL="3429000" indent="-228600" fontAlgn="base">
              <a:spcBef>
                <a:spcPct val="0"/>
              </a:spcBef>
              <a:spcAft>
                <a:spcPct val="0"/>
              </a:spcAft>
              <a:defRPr>
                <a:solidFill>
                  <a:schemeClr val="tx1"/>
                </a:solidFill>
                <a:latin typeface="Source Sans Pro" charset="0"/>
                <a:ea typeface="ヒラギノ角ゴ Pro W3" charset="0"/>
              </a:defRPr>
            </a:lvl8pPr>
            <a:lvl9pPr marL="3886200" indent="-228600" fontAlgn="base">
              <a:spcBef>
                <a:spcPct val="0"/>
              </a:spcBef>
              <a:spcAft>
                <a:spcPct val="0"/>
              </a:spcAft>
              <a:defRPr>
                <a:solidFill>
                  <a:schemeClr val="tx1"/>
                </a:solidFill>
                <a:latin typeface="Source Sans Pro" charset="0"/>
                <a:ea typeface="ヒラギノ角ゴ Pro W3" charset="0"/>
              </a:defRPr>
            </a:lvl9pPr>
          </a:lstStyle>
          <a:p>
            <a:fld id="{F872E4D5-A490-7246-B093-2F5AA01F2AFC}" type="slidenum">
              <a:rPr lang="id-ID">
                <a:latin typeface="Calibri" charset="0"/>
              </a:rPr>
              <a:pPr/>
              <a:t>1</a:t>
            </a:fld>
            <a:endParaRPr lang="id-ID">
              <a:latin typeface="Calibri" charset="0"/>
            </a:endParaRPr>
          </a:p>
        </p:txBody>
      </p:sp>
    </p:spTree>
    <p:extLst>
      <p:ext uri="{BB962C8B-B14F-4D97-AF65-F5344CB8AC3E}">
        <p14:creationId xmlns:p14="http://schemas.microsoft.com/office/powerpoint/2010/main" val="1764298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s-ES_tradnl" sz="1200" kern="1200" dirty="0">
                <a:solidFill>
                  <a:schemeClr val="tx1"/>
                </a:solidFill>
                <a:effectLst/>
                <a:latin typeface="+mn-lt"/>
                <a:ea typeface="ヒラギノ角ゴ Pro W3" charset="0"/>
                <a:cs typeface="+mn-cs"/>
              </a:rPr>
              <a:t>Las alteraciones genéticas en el cromosoma 9p24.1, en particular los cambios del número de copias, son frecuentes en los pacientes con LH clásico y se han relacionado con el pronóstico. Esta región contiene diferentes genes dentro de los cuales se encuentran el gen </a:t>
            </a:r>
            <a:r>
              <a:rPr lang="es-ES_tradnl" sz="1200" i="1" kern="1200" dirty="0">
                <a:solidFill>
                  <a:schemeClr val="tx1"/>
                </a:solidFill>
                <a:effectLst/>
                <a:latin typeface="+mn-lt"/>
                <a:ea typeface="ヒラギノ角ゴ Pro W3" charset="0"/>
                <a:cs typeface="+mn-cs"/>
              </a:rPr>
              <a:t>JAK2 </a:t>
            </a:r>
            <a:r>
              <a:rPr lang="es-ES_tradnl" sz="1200" kern="1200" dirty="0">
                <a:solidFill>
                  <a:schemeClr val="tx1"/>
                </a:solidFill>
                <a:effectLst/>
                <a:latin typeface="+mn-lt"/>
                <a:ea typeface="ヒラギノ角ゴ Pro W3" charset="0"/>
                <a:cs typeface="+mn-cs"/>
              </a:rPr>
              <a:t>y los genes </a:t>
            </a:r>
            <a:r>
              <a:rPr lang="es-ES_tradnl" sz="1200" i="1" kern="1200" dirty="0">
                <a:solidFill>
                  <a:schemeClr val="tx1"/>
                </a:solidFill>
                <a:effectLst/>
                <a:latin typeface="+mn-lt"/>
                <a:ea typeface="ヒラギノ角ゴ Pro W3" charset="0"/>
                <a:cs typeface="+mn-cs"/>
              </a:rPr>
              <a:t>CD274 (PD-L1)</a:t>
            </a:r>
            <a:r>
              <a:rPr lang="es-ES_tradnl" sz="1200" kern="1200" dirty="0">
                <a:solidFill>
                  <a:schemeClr val="tx1"/>
                </a:solidFill>
                <a:effectLst/>
                <a:latin typeface="+mn-lt"/>
                <a:ea typeface="ヒラギノ角ゴ Pro W3" charset="0"/>
                <a:cs typeface="+mn-cs"/>
              </a:rPr>
              <a:t> y </a:t>
            </a:r>
            <a:r>
              <a:rPr lang="es-CO" sz="1200" i="1" kern="1200" dirty="0">
                <a:solidFill>
                  <a:schemeClr val="tx1"/>
                </a:solidFill>
                <a:effectLst/>
                <a:latin typeface="+mn-lt"/>
                <a:ea typeface="ヒラギノ角ゴ Pro W3" charset="0"/>
                <a:cs typeface="+mn-cs"/>
              </a:rPr>
              <a:t>PDCD1LG2</a:t>
            </a:r>
            <a:r>
              <a:rPr lang="es-CO" sz="1200" kern="1200" dirty="0">
                <a:solidFill>
                  <a:schemeClr val="tx1"/>
                </a:solidFill>
                <a:effectLst/>
                <a:latin typeface="+mn-lt"/>
                <a:ea typeface="ヒラギノ角ゴ Pro W3" charset="0"/>
                <a:cs typeface="+mn-cs"/>
              </a:rPr>
              <a:t> cuyas alteraciones incrementan la abundancia de la proteína PD-L1.  El papel normal de PD-1 es mediar la inmunosupresión y es expresado por los linfocitos T luego de la activación permitiendo mantener un balance entre la activación de las células T y su proliferación. La proteína PD-1 actúa como un receptor para el que existen dos ligandos PD-L1 y PD-L2. La unión de uno de estos ligandos al receptor presente en la superficie celular envía una señal inhibitoria de los linfocitos T, reduce la producción de citoquinas y la proliferación, sirviendo como un mecanismo de evasión tumoral de la respuesta inmune (9). Un estudio que incluyó 108 pacientes con LH clásico, realizó un análisis mediante fluorescencia por hibrización in situ (FISH) en las muestras donde había sido realizado el diagnóstico, encontrando que todos los pacientes presentaban alteraciones en PD1-L1 y PD1-L2, siendo la ganancia de copias y la amplificación los tipos de anormalidad más frecuentes seguido por las disomías y las polisomías. Adicionalmente se identificó que existía una correlación entre la expresión de las proteínas PD1-L1 y PD1-L2 y las anormalidades en el cromosoma 9p24.1. </a:t>
            </a:r>
          </a:p>
          <a:p>
            <a:r>
              <a:rPr lang="es-CO" sz="1200" kern="1200" dirty="0">
                <a:solidFill>
                  <a:schemeClr val="tx1"/>
                </a:solidFill>
                <a:effectLst/>
                <a:latin typeface="+mn-lt"/>
                <a:ea typeface="ヒラギノ角ゴ Pro W3" charset="0"/>
                <a:cs typeface="+mn-cs"/>
              </a:rPr>
              <a:t>De forma importante, las alteraciones de esta región se incrementaron entre los grupos de riesgo, teniendo una incidencia de 24% en los pacientes en estadio temprano favorable; 34% temprano desfavorable y 50% en los estadios avanzados</a:t>
            </a:r>
            <a:r>
              <a:rPr lang="es-CO" dirty="0">
                <a:effectLst/>
              </a:rPr>
              <a:t> </a:t>
            </a:r>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11</a:t>
            </a:fld>
            <a:endParaRPr lang="id-ID"/>
          </a:p>
        </p:txBody>
      </p:sp>
    </p:spTree>
    <p:extLst>
      <p:ext uri="{BB962C8B-B14F-4D97-AF65-F5344CB8AC3E}">
        <p14:creationId xmlns:p14="http://schemas.microsoft.com/office/powerpoint/2010/main" val="3372330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s-ES_tradnl" sz="1200" kern="1200" dirty="0">
                <a:solidFill>
                  <a:schemeClr val="tx1"/>
                </a:solidFill>
                <a:effectLst/>
                <a:latin typeface="+mn-lt"/>
                <a:ea typeface="ヒラギノ角ゴ Pro W3" charset="0"/>
                <a:cs typeface="+mn-cs"/>
              </a:rPr>
              <a:t>Las alteraciones genéticas en el cromosoma 9p24.1, en particular los cambios del número de copias, son frecuentes en los pacientes con LH clásico y se han relacionado con el pronóstico. Esta región contiene diferentes genes dentro de los cuales se encuentran el gen </a:t>
            </a:r>
            <a:r>
              <a:rPr lang="es-ES_tradnl" sz="1200" i="1" kern="1200" dirty="0">
                <a:solidFill>
                  <a:schemeClr val="tx1"/>
                </a:solidFill>
                <a:effectLst/>
                <a:latin typeface="+mn-lt"/>
                <a:ea typeface="ヒラギノ角ゴ Pro W3" charset="0"/>
                <a:cs typeface="+mn-cs"/>
              </a:rPr>
              <a:t>JAK2 </a:t>
            </a:r>
            <a:r>
              <a:rPr lang="es-ES_tradnl" sz="1200" kern="1200" dirty="0">
                <a:solidFill>
                  <a:schemeClr val="tx1"/>
                </a:solidFill>
                <a:effectLst/>
                <a:latin typeface="+mn-lt"/>
                <a:ea typeface="ヒラギノ角ゴ Pro W3" charset="0"/>
                <a:cs typeface="+mn-cs"/>
              </a:rPr>
              <a:t>y los genes </a:t>
            </a:r>
            <a:r>
              <a:rPr lang="es-ES_tradnl" sz="1200" i="1" kern="1200" dirty="0">
                <a:solidFill>
                  <a:schemeClr val="tx1"/>
                </a:solidFill>
                <a:effectLst/>
                <a:latin typeface="+mn-lt"/>
                <a:ea typeface="ヒラギノ角ゴ Pro W3" charset="0"/>
                <a:cs typeface="+mn-cs"/>
              </a:rPr>
              <a:t>CD274 (PD-L1)</a:t>
            </a:r>
            <a:r>
              <a:rPr lang="es-ES_tradnl" sz="1200" kern="1200" dirty="0">
                <a:solidFill>
                  <a:schemeClr val="tx1"/>
                </a:solidFill>
                <a:effectLst/>
                <a:latin typeface="+mn-lt"/>
                <a:ea typeface="ヒラギノ角ゴ Pro W3" charset="0"/>
                <a:cs typeface="+mn-cs"/>
              </a:rPr>
              <a:t> y </a:t>
            </a:r>
            <a:r>
              <a:rPr lang="es-CO" sz="1200" i="1" kern="1200" dirty="0">
                <a:solidFill>
                  <a:schemeClr val="tx1"/>
                </a:solidFill>
                <a:effectLst/>
                <a:latin typeface="+mn-lt"/>
                <a:ea typeface="ヒラギノ角ゴ Pro W3" charset="0"/>
                <a:cs typeface="+mn-cs"/>
              </a:rPr>
              <a:t>PDCD1LG2</a:t>
            </a:r>
            <a:r>
              <a:rPr lang="es-CO" sz="1200" kern="1200" dirty="0">
                <a:solidFill>
                  <a:schemeClr val="tx1"/>
                </a:solidFill>
                <a:effectLst/>
                <a:latin typeface="+mn-lt"/>
                <a:ea typeface="ヒラギノ角ゴ Pro W3" charset="0"/>
                <a:cs typeface="+mn-cs"/>
              </a:rPr>
              <a:t> cuyas alteraciones incrementan la abundancia de la proteína PD-L1.  El papel normal de PD-1 es mediar la inmunosupresión y es expresado por los linfocitos T luego de la activación permitiendo mantener un balance entre la activación de las células T y su proliferación. La proteína PD-1 actúa como un receptor para el que existen dos ligandos PD-L1 y PD-L2. La unión de uno de estos ligandos al receptor presente en la superficie celular envía una señal inhibitoria de los linfocitos T, reduce la producción de citoquinas y la proliferación, sirviendo como un mecanismo de evasión tumoral de la respuesta inmune (9). Un estudio que incluyó 108 pacientes con LH clásico, realizó un análisis mediante fluorescencia por hibrización in situ (FISH) en las muestras donde había sido realizado el diagnóstico, encontrando que todos los pacientes presentaban alteraciones en PD1-L1 y PD1-L2, siendo la ganancia de copias y la amplificación los tipos de anormalidad más frecuentes seguido por las disomías y las polisomías. Adicionalmente se identificó que existía una correlación entre la expresión de las proteínas PD1-L1 y PD1-L2 y las anormalidades en el cromosoma 9p24.1. </a:t>
            </a:r>
          </a:p>
          <a:p>
            <a:r>
              <a:rPr lang="es-CO" sz="1200" kern="1200" dirty="0">
                <a:solidFill>
                  <a:schemeClr val="tx1"/>
                </a:solidFill>
                <a:effectLst/>
                <a:latin typeface="+mn-lt"/>
                <a:ea typeface="ヒラギノ角ゴ Pro W3" charset="0"/>
                <a:cs typeface="+mn-cs"/>
              </a:rPr>
              <a:t>De forma importante, las alteraciones de esta región se incrementaron entre los grupos de riesgo, teniendo una incidencia de 24% en los pacientes en estadio temprano favorable; 34% temprano desfavorable y 50% en los estadios avanzados</a:t>
            </a:r>
            <a:r>
              <a:rPr lang="es-CO" dirty="0">
                <a:effectLst/>
              </a:rPr>
              <a:t> </a:t>
            </a:r>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12</a:t>
            </a:fld>
            <a:endParaRPr lang="id-ID"/>
          </a:p>
        </p:txBody>
      </p:sp>
    </p:spTree>
    <p:extLst>
      <p:ext uri="{BB962C8B-B14F-4D97-AF65-F5344CB8AC3E}">
        <p14:creationId xmlns:p14="http://schemas.microsoft.com/office/powerpoint/2010/main" val="30541117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s-ES_tradnl" sz="1200" kern="1200" dirty="0">
                <a:solidFill>
                  <a:schemeClr val="tx1"/>
                </a:solidFill>
                <a:effectLst/>
                <a:latin typeface="+mn-lt"/>
                <a:ea typeface="ヒラギノ角ゴ Pro W3" charset="0"/>
                <a:cs typeface="+mn-cs"/>
              </a:rPr>
              <a:t>Las alteraciones genéticas descritas han centrado la atención en dos vías de señalización como potenciales mecanismos patogénicos en el LH clásico: la vía de JAK-STAT y la vía del NF-</a:t>
            </a:r>
            <a:r>
              <a:rPr lang="es-ES_tradnl" sz="1200" kern="1200" dirty="0">
                <a:solidFill>
                  <a:schemeClr val="tx1"/>
                </a:solidFill>
                <a:effectLst/>
                <a:latin typeface="+mn-lt"/>
                <a:ea typeface="ヒラギノ角ゴ Pro W3" charset="0"/>
                <a:cs typeface="+mn-cs"/>
                <a:sym typeface="Symbol" pitchFamily="2" charset="2"/>
              </a:rPr>
              <a:t></a:t>
            </a:r>
            <a:r>
              <a:rPr lang="es-ES_tradnl" sz="1200" kern="1200" dirty="0">
                <a:solidFill>
                  <a:schemeClr val="tx1"/>
                </a:solidFill>
                <a:effectLst/>
                <a:latin typeface="+mn-lt"/>
                <a:ea typeface="ヒラギノ角ゴ Pro W3" charset="0"/>
                <a:cs typeface="+mn-cs"/>
              </a:rPr>
              <a:t>B. Un estudio de secuenciación </a:t>
            </a:r>
            <a:r>
              <a:rPr lang="es-ES_tradnl" sz="1200" kern="1200" dirty="0" err="1">
                <a:solidFill>
                  <a:schemeClr val="tx1"/>
                </a:solidFill>
                <a:effectLst/>
                <a:latin typeface="+mn-lt"/>
                <a:ea typeface="ヒラギノ角ゴ Pro W3" charset="0"/>
                <a:cs typeface="+mn-cs"/>
              </a:rPr>
              <a:t>exómica</a:t>
            </a:r>
            <a:r>
              <a:rPr lang="es-ES_tradnl" sz="1200" kern="1200" dirty="0">
                <a:solidFill>
                  <a:schemeClr val="tx1"/>
                </a:solidFill>
                <a:effectLst/>
                <a:latin typeface="+mn-lt"/>
                <a:ea typeface="ヒラギノ角ゴ Pro W3" charset="0"/>
                <a:cs typeface="+mn-cs"/>
              </a:rPr>
              <a:t> completa identificó que la característica genética mas importante en el LH clásico eran las mutaciones en la vía del JAK-STAT, identificando los genes </a:t>
            </a:r>
            <a:r>
              <a:rPr lang="es-ES_tradnl" sz="1200" i="1" kern="1200" dirty="0">
                <a:solidFill>
                  <a:schemeClr val="tx1"/>
                </a:solidFill>
                <a:effectLst/>
                <a:latin typeface="+mn-lt"/>
                <a:ea typeface="ヒラギノ角ゴ Pro W3" charset="0"/>
                <a:cs typeface="+mn-cs"/>
              </a:rPr>
              <a:t>STAT5</a:t>
            </a:r>
            <a:r>
              <a:rPr lang="es-ES_tradnl" sz="1200" kern="1200" dirty="0">
                <a:solidFill>
                  <a:schemeClr val="tx1"/>
                </a:solidFill>
                <a:effectLst/>
                <a:latin typeface="+mn-lt"/>
                <a:ea typeface="ヒラギノ角ゴ Pro W3" charset="0"/>
                <a:cs typeface="+mn-cs"/>
              </a:rPr>
              <a:t> y </a:t>
            </a:r>
            <a:r>
              <a:rPr lang="es-ES_tradnl" sz="1200" i="1" kern="1200" dirty="0">
                <a:solidFill>
                  <a:schemeClr val="tx1"/>
                </a:solidFill>
                <a:effectLst/>
                <a:latin typeface="+mn-lt"/>
                <a:ea typeface="ヒラギノ角ゴ Pro W3" charset="0"/>
                <a:cs typeface="+mn-cs"/>
              </a:rPr>
              <a:t>SOCS1</a:t>
            </a:r>
            <a:r>
              <a:rPr lang="es-ES_tradnl" sz="1200" kern="1200" dirty="0">
                <a:solidFill>
                  <a:schemeClr val="tx1"/>
                </a:solidFill>
                <a:effectLst/>
                <a:latin typeface="+mn-lt"/>
                <a:ea typeface="ヒラギノ角ゴ Pro W3" charset="0"/>
                <a:cs typeface="+mn-cs"/>
              </a:rPr>
              <a:t> como los principales blancos de dichas mutaciones. Otras lesiones genéticas como las alteraciones de </a:t>
            </a:r>
            <a:r>
              <a:rPr lang="es-ES_tradnl" sz="1200" i="1" kern="1200" dirty="0">
                <a:solidFill>
                  <a:schemeClr val="tx1"/>
                </a:solidFill>
                <a:effectLst/>
                <a:latin typeface="+mn-lt"/>
                <a:ea typeface="ヒラギノ角ゴ Pro W3" charset="0"/>
                <a:cs typeface="+mn-cs"/>
              </a:rPr>
              <a:t>JAK1, JAK2, STAT3 y STAT5B</a:t>
            </a:r>
            <a:r>
              <a:rPr lang="es-ES_tradnl" sz="1200" kern="1200" dirty="0">
                <a:solidFill>
                  <a:schemeClr val="tx1"/>
                </a:solidFill>
                <a:effectLst/>
                <a:latin typeface="+mn-lt"/>
                <a:ea typeface="ヒラギノ角ゴ Pro W3" charset="0"/>
                <a:cs typeface="+mn-cs"/>
              </a:rPr>
              <a:t> y la inactivación del inhibidor </a:t>
            </a:r>
            <a:r>
              <a:rPr lang="es-ES_tradnl" sz="1200" i="1" kern="1200" dirty="0">
                <a:solidFill>
                  <a:schemeClr val="tx1"/>
                </a:solidFill>
                <a:effectLst/>
                <a:latin typeface="+mn-lt"/>
                <a:ea typeface="ヒラギノ角ゴ Pro W3" charset="0"/>
                <a:cs typeface="+mn-cs"/>
              </a:rPr>
              <a:t>PTPN1</a:t>
            </a:r>
            <a:r>
              <a:rPr lang="es-ES_tradnl" sz="1200" kern="1200" dirty="0">
                <a:solidFill>
                  <a:schemeClr val="tx1"/>
                </a:solidFill>
                <a:effectLst/>
                <a:latin typeface="+mn-lt"/>
                <a:ea typeface="ヒラギノ角ゴ Pro W3" charset="0"/>
                <a:cs typeface="+mn-cs"/>
              </a:rPr>
              <a:t> fueron encontradas en los casos que no presentaban mutaciones de </a:t>
            </a:r>
            <a:r>
              <a:rPr lang="es-ES_tradnl" sz="1200" i="1" kern="1200" dirty="0">
                <a:solidFill>
                  <a:schemeClr val="tx1"/>
                </a:solidFill>
                <a:effectLst/>
                <a:latin typeface="+mn-lt"/>
                <a:ea typeface="ヒラギノ角ゴ Pro W3" charset="0"/>
                <a:cs typeface="+mn-cs"/>
              </a:rPr>
              <a:t>STAT6 y SOCS1</a:t>
            </a:r>
            <a:r>
              <a:rPr lang="es-ES_tradnl" sz="1200" kern="1200" dirty="0">
                <a:solidFill>
                  <a:schemeClr val="tx1"/>
                </a:solidFill>
                <a:effectLst/>
                <a:latin typeface="+mn-lt"/>
                <a:ea typeface="ヒラギノ角ゴ Pro W3" charset="0"/>
                <a:cs typeface="+mn-cs"/>
              </a:rPr>
              <a:t>. Sumando estas características, 87% de los casos de LH clásico evaluados presentaban mutaciones genéticas en miembros de la vía de señalización JAK-STAT, sugiriendo un papel patogénico preponderante (8). Este mismo estudio encontró mutaciones somáticas en el inhibidor de la vía del NF-</a:t>
            </a:r>
            <a:r>
              <a:rPr lang="es-ES_tradnl" sz="1200" kern="1200" dirty="0">
                <a:solidFill>
                  <a:schemeClr val="tx1"/>
                </a:solidFill>
                <a:effectLst/>
                <a:latin typeface="+mn-lt"/>
                <a:ea typeface="ヒラギノ角ゴ Pro W3" charset="0"/>
                <a:cs typeface="+mn-cs"/>
                <a:sym typeface="Symbol" pitchFamily="2" charset="2"/>
              </a:rPr>
              <a:t></a:t>
            </a:r>
            <a:r>
              <a:rPr lang="es-ES_tradnl" sz="1200" kern="1200" dirty="0">
                <a:solidFill>
                  <a:schemeClr val="tx1"/>
                </a:solidFill>
                <a:effectLst/>
                <a:latin typeface="+mn-lt"/>
                <a:ea typeface="ヒラギノ角ゴ Pro W3" charset="0"/>
                <a:cs typeface="+mn-cs"/>
              </a:rPr>
              <a:t>B llamado </a:t>
            </a:r>
            <a:r>
              <a:rPr lang="es-ES_tradnl" sz="1200" i="1" kern="1200" dirty="0">
                <a:solidFill>
                  <a:schemeClr val="tx1"/>
                </a:solidFill>
                <a:effectLst/>
                <a:latin typeface="+mn-lt"/>
                <a:ea typeface="ヒラギノ角ゴ Pro W3" charset="0"/>
                <a:cs typeface="+mn-cs"/>
              </a:rPr>
              <a:t>NFKB1E </a:t>
            </a:r>
            <a:r>
              <a:rPr lang="es-ES_tradnl" sz="1200" kern="1200" dirty="0">
                <a:solidFill>
                  <a:schemeClr val="tx1"/>
                </a:solidFill>
                <a:effectLst/>
                <a:latin typeface="+mn-lt"/>
                <a:ea typeface="ヒラギノ角ゴ Pro W3" charset="0"/>
                <a:cs typeface="+mn-cs"/>
              </a:rPr>
              <a:t>en el 15% de los casos. </a:t>
            </a:r>
            <a:endParaRPr lang="es-CO" sz="1200" kern="1200" dirty="0">
              <a:solidFill>
                <a:schemeClr val="tx1"/>
              </a:solidFill>
              <a:effectLst/>
              <a:latin typeface="+mn-lt"/>
              <a:ea typeface="ヒラギノ角ゴ Pro W3" charset="0"/>
              <a:cs typeface="+mn-cs"/>
            </a:endParaRPr>
          </a:p>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13</a:t>
            </a:fld>
            <a:endParaRPr lang="id-ID"/>
          </a:p>
        </p:txBody>
      </p:sp>
    </p:spTree>
    <p:extLst>
      <p:ext uri="{BB962C8B-B14F-4D97-AF65-F5344CB8AC3E}">
        <p14:creationId xmlns:p14="http://schemas.microsoft.com/office/powerpoint/2010/main" val="8954006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sz="1200" kern="1200" dirty="0">
              <a:solidFill>
                <a:schemeClr val="tx1"/>
              </a:solidFill>
              <a:effectLst/>
              <a:latin typeface="+mn-lt"/>
              <a:ea typeface="ヒラギノ角ゴ Pro W3" charset="0"/>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s-CO" sz="1200" kern="1200" dirty="0">
                <a:solidFill>
                  <a:schemeClr val="tx1"/>
                </a:solidFill>
                <a:effectLst/>
                <a:latin typeface="+mn-lt"/>
                <a:ea typeface="ヒラギノ角ゴ Pro W3" charset="0"/>
                <a:cs typeface="+mn-cs"/>
              </a:rPr>
              <a:t>Estos dos tipos de receptores no tienen actividad de tirosina cinasa intrínseca y realizan la señalización mediante la activación de la vía de JAK-STAT. Los diferentes miembros de la familia JAK (JAK1, JAK2, JAK3 y TYK2) tienen actividad de tirosina cinasa y fosforilan residuos en el receptor de citoquinas que ha sido activado por la unión del ligando, lo que permite el reclutamiento de proteínas de la familia STAT, los cuales son fosforiladas permitiendo su dimerización e ingreso al núcleo en donde van a actuar regulando la expresión de genes específicos (12). Un estudio que analizó lineas celulares de LH y muestras primarias de pacientes identificó que STAT6 se encontraba fosforilado de manera constitutiva en todas las líneas celulares analizadas y en las células de HRS de pacientes en el 78% de los casos. De igual manera se identificó fosforilación constitutiva de STAT3 en las células de HRS en mas del 80% de los casos analizados. La fosforilación de STAT6 en las líneas celulares se vio inhibida por la neutralización de IL-13 (13). La inhibición de STAT6 en lineas celulares mutadas produjo disminución de la supervivencia celular, sugiriendo que las mutaciones de la vía de JAK-STAT tienen un papel en la supervivencia de las células tumorales en el LH clásico.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s-CO" sz="1200" kern="1200" dirty="0">
              <a:solidFill>
                <a:schemeClr val="tx1"/>
              </a:solidFill>
              <a:effectLst/>
              <a:latin typeface="+mn-lt"/>
              <a:ea typeface="ヒラギノ角ゴ Pro W3" charset="0"/>
              <a:cs typeface="+mn-cs"/>
            </a:endParaRPr>
          </a:p>
          <a:p>
            <a:r>
              <a:rPr lang="en" sz="1200" kern="1200" dirty="0">
                <a:solidFill>
                  <a:schemeClr val="tx1"/>
                </a:solidFill>
                <a:effectLst/>
                <a:latin typeface="+mn-lt"/>
                <a:ea typeface="ヒラギノ角ゴ Pro W3" charset="0"/>
                <a:cs typeface="+mn-cs"/>
              </a:rPr>
              <a:t>Here, we analyzed the coding genome of </a:t>
            </a:r>
            <a:r>
              <a:rPr lang="en" sz="1200" kern="1200" dirty="0" err="1">
                <a:solidFill>
                  <a:schemeClr val="tx1"/>
                </a:solidFill>
                <a:effectLst/>
                <a:latin typeface="+mn-lt"/>
                <a:ea typeface="ヒラギノ角ゴ Pro W3" charset="0"/>
                <a:cs typeface="+mn-cs"/>
              </a:rPr>
              <a:t>cHL</a:t>
            </a:r>
            <a:r>
              <a:rPr lang="en" sz="1200" kern="1200" dirty="0">
                <a:solidFill>
                  <a:schemeClr val="tx1"/>
                </a:solidFill>
                <a:effectLst/>
                <a:latin typeface="+mn-lt"/>
                <a:ea typeface="ヒラギノ角ゴ Pro W3" charset="0"/>
                <a:cs typeface="+mn-cs"/>
              </a:rPr>
              <a:t> by </a:t>
            </a:r>
            <a:r>
              <a:rPr lang="en" sz="1200" kern="1200" dirty="0" err="1">
                <a:solidFill>
                  <a:schemeClr val="tx1"/>
                </a:solidFill>
                <a:effectLst/>
                <a:latin typeface="+mn-lt"/>
                <a:ea typeface="ヒラギノ角ゴ Pro W3" charset="0"/>
                <a:cs typeface="+mn-cs"/>
              </a:rPr>
              <a:t>microdissecting</a:t>
            </a:r>
            <a:r>
              <a:rPr lang="en" sz="1200" kern="1200" dirty="0">
                <a:solidFill>
                  <a:schemeClr val="tx1"/>
                </a:solidFill>
                <a:effectLst/>
                <a:latin typeface="+mn-lt"/>
                <a:ea typeface="ヒラギノ角ゴ Pro W3" charset="0"/>
                <a:cs typeface="+mn-cs"/>
              </a:rPr>
              <a:t> tumor and</a:t>
            </a:r>
          </a:p>
          <a:p>
            <a:r>
              <a:rPr lang="en" sz="1200" kern="1200" dirty="0">
                <a:solidFill>
                  <a:schemeClr val="tx1"/>
                </a:solidFill>
                <a:effectLst/>
                <a:latin typeface="+mn-lt"/>
                <a:ea typeface="ヒラギノ角ゴ Pro W3" charset="0"/>
                <a:cs typeface="+mn-cs"/>
              </a:rPr>
              <a:t>normal cells from 34 patient biopsies for a total of ∼50 000 singly isolated lymphoma cells.</a:t>
            </a:r>
          </a:p>
          <a:p>
            <a:r>
              <a:rPr lang="en" sz="1200" kern="1200" dirty="0">
                <a:solidFill>
                  <a:schemeClr val="tx1"/>
                </a:solidFill>
                <a:effectLst/>
                <a:latin typeface="+mn-lt"/>
                <a:ea typeface="ヒラギノ角ゴ Pro W3" charset="0"/>
                <a:cs typeface="+mn-cs"/>
              </a:rPr>
              <a:t>We uncovered several recurrently mutated genes, namely, STAT6 (32% of cases), GNA13</a:t>
            </a:r>
          </a:p>
          <a:p>
            <a:r>
              <a:rPr lang="en" sz="1200" kern="1200" dirty="0">
                <a:solidFill>
                  <a:schemeClr val="tx1"/>
                </a:solidFill>
                <a:effectLst/>
                <a:latin typeface="+mn-lt"/>
                <a:ea typeface="ヒラギノ角ゴ Pro W3" charset="0"/>
                <a:cs typeface="+mn-cs"/>
              </a:rPr>
              <a:t>(24%), XPO1 (18%), and ITPKB (16%), and document the functional role of mutant STAT6 in</a:t>
            </a:r>
          </a:p>
          <a:p>
            <a:r>
              <a:rPr lang="en" sz="1200" kern="1200" dirty="0">
                <a:solidFill>
                  <a:schemeClr val="tx1"/>
                </a:solidFill>
                <a:effectLst/>
                <a:latin typeface="+mn-lt"/>
                <a:ea typeface="ヒラギノ角ゴ Pro W3" charset="0"/>
                <a:cs typeface="+mn-cs"/>
              </a:rPr>
              <a:t>sustaining tumor cell viability. Mutations of STAT6 genetically and functionally cooperated</a:t>
            </a:r>
          </a:p>
          <a:p>
            <a:r>
              <a:rPr lang="en" sz="1200" kern="1200" dirty="0">
                <a:solidFill>
                  <a:schemeClr val="tx1"/>
                </a:solidFill>
                <a:effectLst/>
                <a:latin typeface="+mn-lt"/>
                <a:ea typeface="ヒラギノ角ゴ Pro W3" charset="0"/>
                <a:cs typeface="+mn-cs"/>
              </a:rPr>
              <a:t>with disruption of SOCS1, a JAK-STAT pathway inhibitor, to promote </a:t>
            </a:r>
            <a:r>
              <a:rPr lang="en" sz="1200" kern="1200" dirty="0" err="1">
                <a:solidFill>
                  <a:schemeClr val="tx1"/>
                </a:solidFill>
                <a:effectLst/>
                <a:latin typeface="+mn-lt"/>
                <a:ea typeface="ヒラギノ角ゴ Pro W3" charset="0"/>
                <a:cs typeface="+mn-cs"/>
              </a:rPr>
              <a:t>cHL</a:t>
            </a:r>
            <a:r>
              <a:rPr lang="en" sz="1200" kern="1200" dirty="0">
                <a:solidFill>
                  <a:schemeClr val="tx1"/>
                </a:solidFill>
                <a:effectLst/>
                <a:latin typeface="+mn-lt"/>
                <a:ea typeface="ヒラギノ角ゴ Pro W3" charset="0"/>
                <a:cs typeface="+mn-cs"/>
              </a:rPr>
              <a:t> growth. Overall,</a:t>
            </a:r>
          </a:p>
          <a:p>
            <a:r>
              <a:rPr lang="en" sz="1200" kern="1200" dirty="0">
                <a:solidFill>
                  <a:schemeClr val="tx1"/>
                </a:solidFill>
                <a:effectLst/>
                <a:latin typeface="+mn-lt"/>
                <a:ea typeface="ヒラギノ角ゴ Pro W3" charset="0"/>
                <a:cs typeface="+mn-cs"/>
              </a:rPr>
              <a:t>87% of cases showed dysregulation of the JAK-STAT pathway by genetic alterations in</a:t>
            </a:r>
          </a:p>
          <a:p>
            <a:r>
              <a:rPr lang="en" sz="1200" kern="1200" dirty="0">
                <a:solidFill>
                  <a:schemeClr val="tx1"/>
                </a:solidFill>
                <a:effectLst/>
                <a:latin typeface="+mn-lt"/>
                <a:ea typeface="ヒラギノ角ゴ Pro W3" charset="0"/>
                <a:cs typeface="+mn-cs"/>
              </a:rPr>
              <a:t>multiple genes (also including STAT3, STAT5B, JAK1, JAK2, and PTPN1), attesting to the</a:t>
            </a:r>
          </a:p>
          <a:p>
            <a:r>
              <a:rPr lang="en" sz="1200" kern="1200" dirty="0">
                <a:solidFill>
                  <a:schemeClr val="tx1"/>
                </a:solidFill>
                <a:effectLst/>
                <a:latin typeface="+mn-lt"/>
                <a:ea typeface="ヒラギノ角ゴ Pro W3" charset="0"/>
                <a:cs typeface="+mn-cs"/>
              </a:rPr>
              <a:t>pivotal role of this pathway in </a:t>
            </a:r>
            <a:r>
              <a:rPr lang="en" sz="1200" kern="1200" dirty="0" err="1">
                <a:solidFill>
                  <a:schemeClr val="tx1"/>
                </a:solidFill>
                <a:effectLst/>
                <a:latin typeface="+mn-lt"/>
                <a:ea typeface="ヒラギノ角ゴ Pro W3" charset="0"/>
                <a:cs typeface="+mn-cs"/>
              </a:rPr>
              <a:t>cHL</a:t>
            </a:r>
            <a:r>
              <a:rPr lang="en" sz="1200" kern="1200" dirty="0">
                <a:solidFill>
                  <a:schemeClr val="tx1"/>
                </a:solidFill>
                <a:effectLst/>
                <a:latin typeface="+mn-lt"/>
                <a:ea typeface="ヒラギノ角ゴ Pro W3" charset="0"/>
                <a:cs typeface="+mn-cs"/>
              </a:rPr>
              <a:t> pathogenesis and highlighting its potential as a new</a:t>
            </a:r>
          </a:p>
          <a:p>
            <a:r>
              <a:rPr lang="en" sz="1200" kern="1200" dirty="0">
                <a:solidFill>
                  <a:schemeClr val="tx1"/>
                </a:solidFill>
                <a:effectLst/>
                <a:latin typeface="+mn-lt"/>
                <a:ea typeface="ヒラギノ角ゴ Pro W3" charset="0"/>
                <a:cs typeface="+mn-cs"/>
              </a:rPr>
              <a:t>therapeutic target in this disease.</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s-CO" sz="1200" kern="1200" dirty="0">
              <a:solidFill>
                <a:schemeClr val="tx1"/>
              </a:solidFill>
              <a:effectLst/>
              <a:latin typeface="+mn-lt"/>
              <a:ea typeface="ヒラギノ角ゴ Pro W3" charset="0"/>
              <a:cs typeface="+mn-cs"/>
            </a:endParaRPr>
          </a:p>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14</a:t>
            </a:fld>
            <a:endParaRPr lang="id-ID"/>
          </a:p>
        </p:txBody>
      </p:sp>
    </p:spTree>
    <p:extLst>
      <p:ext uri="{BB962C8B-B14F-4D97-AF65-F5344CB8AC3E}">
        <p14:creationId xmlns:p14="http://schemas.microsoft.com/office/powerpoint/2010/main" val="35057572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sz="1200" kern="1200" dirty="0">
              <a:solidFill>
                <a:schemeClr val="tx1"/>
              </a:solidFill>
              <a:effectLst/>
              <a:latin typeface="+mn-lt"/>
              <a:ea typeface="ヒラギノ角ゴ Pro W3" charset="0"/>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s-CO" sz="1200" kern="1200" dirty="0">
              <a:solidFill>
                <a:schemeClr val="tx1"/>
              </a:solidFill>
              <a:effectLst/>
              <a:latin typeface="+mn-lt"/>
              <a:ea typeface="ヒラギノ角ゴ Pro W3" charset="0"/>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s-CO" sz="1200" kern="1200" dirty="0">
                <a:solidFill>
                  <a:schemeClr val="tx1"/>
                </a:solidFill>
                <a:effectLst/>
                <a:latin typeface="+mn-lt"/>
                <a:ea typeface="ヒラギノ角ゴ Pro W3" charset="0"/>
                <a:cs typeface="+mn-cs"/>
              </a:rPr>
              <a:t>EL factor nuclear </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es un regulador principal de la inmunidad innata y adaptativa. Durante el proceso de diferenciación de los linfocitos las células pro-B deben realizar un rearreglo productivo del gen IgH que permita expresar en la membrana un molécula de cadena pesada que se une a una cadena subrogada de cadena ligera y forma el pre-receptor de la célula B. Una vez completado este proceso y en el estadio pre-B se inicia el proceso de recombinación del gen Ig</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Este proceso requiere de la acción del NF-</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el cual se une a un sitio consenso en una region potenciadora de localización intrónica ﻿del Ig</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Si este rearreglo es productivo de un segmento V</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J</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codificante, la célula expresará la cadena ligera </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para formar un receptor de la célula B completamente funcional. En caso contrario, la célula iniciará el rearreglo del segundo locus de cadena ligera Ig</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estando este proceso también regulado por NF-</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(14). Existen dos vías de activación del NF-</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cada una de las cuales implica distintos miembros de esta familia de factores de transcripción. La vía canónica o clásica es activada por el estímulo de receptores de la membrana celular los cuales pueden ser diversos (receptores de la familia del TNF, TLR (Toll-like) o BCR). La activación del receptor induce la activación de la cinasa de </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(I</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Kinase o IKK), la cual esta formada por las proteínas IKK</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IKK</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e IKK</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Las dos proteínas que deben ingresar al núcleo para regular la expresión génica (p50 y p65) se encuentran inhibidas y formando un complejo con las proteínas I</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e IkB</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 La IKK induce fosforilación de las proteinas I</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e induce ubiquitinación y posterior degradación en el proteosoma, permitiendo entoces que las proteínas p50 y p65 ingresen al núcleo donde actúan como factores de transcripción, regulando la expresión génica(15). La vía alterna es iniciada por varios receptores de membrana cuya activación induce la actividad de la cinasa inductora de NF-kB (NIK) la cual activa las proteínas IKK que se encuentran formando dímeros y que mantienen inhibidos a las proteínas p100 y RELB.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s-CO" sz="1200" kern="1200" dirty="0">
              <a:solidFill>
                <a:schemeClr val="tx1"/>
              </a:solidFill>
              <a:effectLst/>
              <a:latin typeface="+mn-lt"/>
              <a:ea typeface="ヒラギノ角ゴ Pro W3" charset="0"/>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s-CO" sz="1200" kern="1200" dirty="0">
                <a:solidFill>
                  <a:schemeClr val="tx1"/>
                </a:solidFill>
                <a:effectLst/>
                <a:latin typeface="+mn-lt"/>
                <a:ea typeface="ヒラギノ角ゴ Pro W3" charset="0"/>
                <a:cs typeface="+mn-cs"/>
              </a:rPr>
              <a:t>Una vez fosforilados las IKK son degradadas en el proteosoma, permitiendo la transcripción al núclero de p100 y RELB e induciendo la expresión génica. Las células de HRS expresan proteínas de la vía de NF-</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y se han descrito mutaciones en genes que derivan en una activación constitutiva, tanto de la vía canónica como de la vía alterna. La infección por EBV induce la activación de la vía de NF-</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por mecanismos relacionados con las proteínas virales EBNA y LPM1 y LPM2 actuando semejando un receptor de célula B (BCR) e induciendo señales de supervivencia por esta vía el primero y actuando como un receptor CD40 constitutivo el segundo que induce de manera directa la activación de la vía tanto canónica como alterna. De esta forma, las células de HRS presentan una activación constitutiva de las vías del NF-</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lo que promueve su proliferación y su supervivencia. </a:t>
            </a:r>
          </a:p>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15</a:t>
            </a:fld>
            <a:endParaRPr lang="id-ID"/>
          </a:p>
        </p:txBody>
      </p:sp>
    </p:spTree>
    <p:extLst>
      <p:ext uri="{BB962C8B-B14F-4D97-AF65-F5344CB8AC3E}">
        <p14:creationId xmlns:p14="http://schemas.microsoft.com/office/powerpoint/2010/main" val="37023436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a:solidFill>
                  <a:schemeClr val="tx1"/>
                </a:solidFill>
                <a:effectLst/>
                <a:latin typeface="+mn-lt"/>
                <a:ea typeface="ヒラギノ角ゴ Pro W3" charset="0"/>
                <a:cs typeface="+mn-cs"/>
              </a:rPr>
              <a:t>La supervivencia de las células de HRS en un ambiente rico en células efectoras de la inmunidad requiere de estrategias que permitan el escape del sistema inmune. Dentro de los principales mecanismos descritos se encuentran el desarrollo de mutaciones del gen </a:t>
            </a:r>
            <a:r>
              <a:rPr lang="es-CO" sz="1200" i="1" kern="1200" dirty="0">
                <a:solidFill>
                  <a:schemeClr val="tx1"/>
                </a:solidFill>
                <a:effectLst/>
                <a:latin typeface="+mn-lt"/>
                <a:ea typeface="ヒラギノ角ゴ Pro W3" charset="0"/>
                <a:cs typeface="+mn-cs"/>
              </a:rPr>
              <a:t>B2M </a:t>
            </a:r>
            <a:r>
              <a:rPr lang="es-CO" sz="1200" kern="1200" dirty="0">
                <a:solidFill>
                  <a:schemeClr val="tx1"/>
                </a:solidFill>
                <a:effectLst/>
                <a:latin typeface="+mn-lt"/>
                <a:ea typeface="ヒラギノ角ゴ Pro W3" charset="0"/>
                <a:cs typeface="+mn-cs"/>
              </a:rPr>
              <a:t>(que codifica la </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2-Microglobulina que es parte del complejo mayor de histocompatibilidad) con la consecuente alteración en la presentación de antígenos; la producción de factores solubles que inhiben los linfocitos citotóxicos y las células presentadoras de antígenos; el reclutamiento de células T reguladoras y la activación de la vía de PD-1 con la subsecuente regulación de la función de los linfocitos T mediante la interacción del PD-1 de las células efectoras con el el PD1-L expresado por las células de HRS (16). De estos mecanismos, la modulación de la vía de PD-1 ha adquirido gran interés en el LH por la existencia casi universal de mutaciones en 9p24.1, en particular ganancias con alteraciones del número de copias en las muestras de ganglio linfático de pacientes afectados por la enfermedad, asi como por la existencia de medicamentos como el nivolumab y el pembrolizumab que actúan inhibiendo la activación de esta vía y que han demostrado altas tasas de respuesta y prolongación de la supervivencia en pacientes con enfermedad refractaria o en recaída luego de múltiples líneas de tratamiento (17). </a:t>
            </a:r>
          </a:p>
          <a:p>
            <a:r>
              <a:rPr lang="es-CO" sz="1200" kern="1200" dirty="0">
                <a:solidFill>
                  <a:schemeClr val="tx1"/>
                </a:solidFill>
                <a:effectLst/>
                <a:latin typeface="+mn-lt"/>
                <a:ea typeface="ヒラギノ角ゴ Pro W3" charset="0"/>
                <a:cs typeface="+mn-cs"/>
              </a:rPr>
              <a:t> </a:t>
            </a:r>
          </a:p>
          <a:p>
            <a:r>
              <a:rPr lang="es-CO" sz="1200" kern="1200" dirty="0">
                <a:solidFill>
                  <a:schemeClr val="tx1"/>
                </a:solidFill>
                <a:effectLst/>
                <a:latin typeface="+mn-lt"/>
                <a:ea typeface="ヒラギノ角ゴ Pro W3" charset="0"/>
                <a:cs typeface="+mn-cs"/>
              </a:rPr>
              <a:t>La activación de las células T requiere una señal que se produce como consecuencia de la interacción del receptor de la célula T (TCR) con un antígeno en la superficie de una célula presentadora de antígenos, presentado en unión con una molécula del complejo mayor de histocompatibilidad (CMH) y de la coestimulación generada por la interacción entre el CD28 expresado en el linfocito T con las proteínas CD80 o CD86 en la membrana de la célula presentadora de antígenos. Una vez activados, los linfocitos T expresan en la membrana la proteína PD-1. Otras células efectoras expresan también PD-1 luego de su activación. </a:t>
            </a:r>
          </a:p>
          <a:p>
            <a:r>
              <a:rPr lang="es-CO" sz="1200" kern="1200" dirty="0">
                <a:solidFill>
                  <a:schemeClr val="tx1"/>
                </a:solidFill>
                <a:effectLst/>
                <a:latin typeface="+mn-lt"/>
                <a:ea typeface="ヒラギノ角ゴ Pro W3" charset="0"/>
                <a:cs typeface="+mn-cs"/>
              </a:rPr>
              <a:t> </a:t>
            </a:r>
          </a:p>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16</a:t>
            </a:fld>
            <a:endParaRPr lang="id-ID"/>
          </a:p>
        </p:txBody>
      </p:sp>
    </p:spTree>
    <p:extLst>
      <p:ext uri="{BB962C8B-B14F-4D97-AF65-F5344CB8AC3E}">
        <p14:creationId xmlns:p14="http://schemas.microsoft.com/office/powerpoint/2010/main" val="17013300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sz="1200" kern="1200" dirty="0">
              <a:solidFill>
                <a:schemeClr val="tx1"/>
              </a:solidFill>
              <a:effectLst/>
              <a:latin typeface="+mn-lt"/>
              <a:ea typeface="ヒラギノ角ゴ Pro W3" charset="0"/>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s-CO" sz="1200" kern="1200" dirty="0">
              <a:solidFill>
                <a:schemeClr val="tx1"/>
              </a:solidFill>
              <a:effectLst/>
              <a:latin typeface="+mn-lt"/>
              <a:ea typeface="ヒラギノ角ゴ Pro W3" charset="0"/>
              <a:cs typeface="+mn-cs"/>
            </a:endParaRPr>
          </a:p>
          <a:p>
            <a:r>
              <a:rPr lang="es-CO" sz="1200" kern="1200" dirty="0">
                <a:solidFill>
                  <a:schemeClr val="tx1"/>
                </a:solidFill>
                <a:effectLst/>
                <a:latin typeface="+mn-lt"/>
                <a:ea typeface="ヒラギノ角ゴ Pro W3" charset="0"/>
                <a:cs typeface="+mn-cs"/>
              </a:rPr>
              <a:t>La interacción de cualquiera de los dos ligandos de PD-1 (PD1-L1 o PD1-L2) expresados en la superficie celular, en este caso por las células de HRS, se produce de forma concomitante con la interacción del TCR con moléculas del CMH y genera el reclutamiento de la fosfatasa SHP-2. Esta defosforila varias proteínas entre ellas ZAP-70, en el caso de los linfocitos T, generando supresión de la respuesta por la vía del receptor de la célula T. </a:t>
            </a:r>
          </a:p>
          <a:p>
            <a:r>
              <a:rPr lang="es-CO" sz="1200" kern="1200" dirty="0">
                <a:solidFill>
                  <a:schemeClr val="tx1"/>
                </a:solidFill>
                <a:effectLst/>
                <a:latin typeface="+mn-lt"/>
                <a:ea typeface="ヒラギノ角ゴ Pro W3" charset="0"/>
                <a:cs typeface="+mn-cs"/>
              </a:rPr>
              <a:t> </a:t>
            </a:r>
          </a:p>
          <a:p>
            <a:r>
              <a:rPr lang="es-CO" sz="1200" kern="1200" dirty="0">
                <a:solidFill>
                  <a:schemeClr val="tx1"/>
                </a:solidFill>
                <a:effectLst/>
                <a:latin typeface="+mn-lt"/>
                <a:ea typeface="ヒラギノ角ゴ Pro W3" charset="0"/>
                <a:cs typeface="+mn-cs"/>
              </a:rPr>
              <a:t>El efecto final de esta interacción es la regulación a la baja de la proliferación de células T, producto de un cambio en su metabolismo y el desarrollo de fatiga por una producción de energía a partir de ácidos grasos en lugar de por consumo de glucosa o glutamina. Adicionalmente, se produce una reducción en la producción de citocinas y estos cambios en conjunto reducen la respuesta inmune normal y generan un ambiente permisivo (18). </a:t>
            </a:r>
          </a:p>
          <a:p>
            <a:r>
              <a:rPr lang="es-CO" sz="1200" kern="1200" dirty="0">
                <a:solidFill>
                  <a:schemeClr val="tx1"/>
                </a:solidFill>
                <a:effectLst/>
                <a:latin typeface="+mn-lt"/>
                <a:ea typeface="ヒラギノ角ゴ Pro W3" charset="0"/>
                <a:cs typeface="+mn-cs"/>
              </a:rPr>
              <a:t> </a:t>
            </a:r>
          </a:p>
          <a:p>
            <a:r>
              <a:rPr lang="es-CO" sz="1200" kern="1200" dirty="0">
                <a:solidFill>
                  <a:schemeClr val="tx1"/>
                </a:solidFill>
                <a:effectLst/>
                <a:latin typeface="+mn-lt"/>
                <a:ea typeface="ヒラギノ角ゴ Pro W3" charset="0"/>
                <a:cs typeface="+mn-cs"/>
              </a:rPr>
              <a:t>Adicionalmente se ha descrito la interacción directa de PD1-L con CD28 y la desfosforilación por SHP2 y se ha propuesto que el bloqueo de la señal coestimuladora es el mecanismo principal de inhibición de la respuesta inmune (16). </a:t>
            </a:r>
          </a:p>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17</a:t>
            </a:fld>
            <a:endParaRPr lang="id-ID"/>
          </a:p>
        </p:txBody>
      </p:sp>
    </p:spTree>
    <p:extLst>
      <p:ext uri="{BB962C8B-B14F-4D97-AF65-F5344CB8AC3E}">
        <p14:creationId xmlns:p14="http://schemas.microsoft.com/office/powerpoint/2010/main" val="18578450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sz="1200" kern="1200" dirty="0">
              <a:solidFill>
                <a:schemeClr val="tx1"/>
              </a:solidFill>
              <a:effectLst/>
              <a:latin typeface="+mn-lt"/>
              <a:ea typeface="ヒラギノ角ゴ Pro W3" charset="0"/>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s-CO" sz="1200" kern="1200" dirty="0">
              <a:solidFill>
                <a:schemeClr val="tx1"/>
              </a:solidFill>
              <a:effectLst/>
              <a:latin typeface="+mn-lt"/>
              <a:ea typeface="ヒラギノ角ゴ Pro W3" charset="0"/>
              <a:cs typeface="+mn-cs"/>
            </a:endParaRPr>
          </a:p>
          <a:p>
            <a:r>
              <a:rPr lang="es-CO" sz="1200" kern="1200" dirty="0">
                <a:solidFill>
                  <a:schemeClr val="tx1"/>
                </a:solidFill>
                <a:effectLst/>
                <a:latin typeface="+mn-lt"/>
                <a:ea typeface="ヒラギノ角ゴ Pro W3" charset="0"/>
                <a:cs typeface="+mn-cs"/>
              </a:rPr>
              <a:t>La interacción de cualquiera de los dos ligandos de PD-1 (PD1-L1 o PD1-L2) expresados en la superficie celular, en este caso por las células de HRS, se produce de forma concomitante con la interacción del TCR con moléculas del CMH y genera el reclutamiento de la fosfatasa SHP-2. Esta defosforila varias proteínas entre ellas ZAP-70, en el caso de los linfocitos T, generando supresión de la respuesta por la vía del receptor de la célula T. </a:t>
            </a:r>
          </a:p>
          <a:p>
            <a:r>
              <a:rPr lang="es-CO" sz="1200" kern="1200" dirty="0">
                <a:solidFill>
                  <a:schemeClr val="tx1"/>
                </a:solidFill>
                <a:effectLst/>
                <a:latin typeface="+mn-lt"/>
                <a:ea typeface="ヒラギノ角ゴ Pro W3" charset="0"/>
                <a:cs typeface="+mn-cs"/>
              </a:rPr>
              <a:t> </a:t>
            </a:r>
          </a:p>
          <a:p>
            <a:r>
              <a:rPr lang="es-CO" sz="1200" kern="1200" dirty="0">
                <a:solidFill>
                  <a:schemeClr val="tx1"/>
                </a:solidFill>
                <a:effectLst/>
                <a:latin typeface="+mn-lt"/>
                <a:ea typeface="ヒラギノ角ゴ Pro W3" charset="0"/>
                <a:cs typeface="+mn-cs"/>
              </a:rPr>
              <a:t>El efecto final de esta interacción es la regulación a la baja de la proliferación de células T, producto de un cambio en su metabolismo y el desarrollo de fatiga por una producción de energía a partir de ácidos grasos en lugar de por consumo de glucosa o glutamina. Adicionalmente, se produce una reducción en la producción de citocinas y estos cambios en conjunto reducen la respuesta inmune normal y generan un ambiente permisivo (18). </a:t>
            </a:r>
          </a:p>
          <a:p>
            <a:r>
              <a:rPr lang="es-CO" sz="1200" kern="1200" dirty="0">
                <a:solidFill>
                  <a:schemeClr val="tx1"/>
                </a:solidFill>
                <a:effectLst/>
                <a:latin typeface="+mn-lt"/>
                <a:ea typeface="ヒラギノ角ゴ Pro W3" charset="0"/>
                <a:cs typeface="+mn-cs"/>
              </a:rPr>
              <a:t> </a:t>
            </a:r>
          </a:p>
          <a:p>
            <a:r>
              <a:rPr lang="es-CO" sz="1200" kern="1200" dirty="0">
                <a:solidFill>
                  <a:schemeClr val="tx1"/>
                </a:solidFill>
                <a:effectLst/>
                <a:latin typeface="+mn-lt"/>
                <a:ea typeface="ヒラギノ角ゴ Pro W3" charset="0"/>
                <a:cs typeface="+mn-cs"/>
              </a:rPr>
              <a:t>Adicionalmente se ha descrito la interacción directa de PD1-L con CD28 y la desfosforilación por SHP2 y se ha propuesto que el bloqueo de la señal coestimuladora es el mecanismo principal de inhibición de la respuesta inmune (16). </a:t>
            </a:r>
          </a:p>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18</a:t>
            </a:fld>
            <a:endParaRPr lang="id-ID"/>
          </a:p>
        </p:txBody>
      </p:sp>
    </p:spTree>
    <p:extLst>
      <p:ext uri="{BB962C8B-B14F-4D97-AF65-F5344CB8AC3E}">
        <p14:creationId xmlns:p14="http://schemas.microsoft.com/office/powerpoint/2010/main" val="32561415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19</a:t>
            </a:fld>
            <a:endParaRPr lang="id-ID"/>
          </a:p>
        </p:txBody>
      </p:sp>
    </p:spTree>
    <p:extLst>
      <p:ext uri="{BB962C8B-B14F-4D97-AF65-F5344CB8AC3E}">
        <p14:creationId xmlns:p14="http://schemas.microsoft.com/office/powerpoint/2010/main" val="9986981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20</a:t>
            </a:fld>
            <a:endParaRPr lang="id-ID"/>
          </a:p>
        </p:txBody>
      </p:sp>
    </p:spTree>
    <p:extLst>
      <p:ext uri="{BB962C8B-B14F-4D97-AF65-F5344CB8AC3E}">
        <p14:creationId xmlns:p14="http://schemas.microsoft.com/office/powerpoint/2010/main" val="676781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a:t>
            </a:fld>
            <a:endParaRPr lang="id-ID"/>
          </a:p>
        </p:txBody>
      </p:sp>
    </p:spTree>
    <p:extLst>
      <p:ext uri="{BB962C8B-B14F-4D97-AF65-F5344CB8AC3E}">
        <p14:creationId xmlns:p14="http://schemas.microsoft.com/office/powerpoint/2010/main" val="35418360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21</a:t>
            </a:fld>
            <a:endParaRPr lang="id-ID"/>
          </a:p>
        </p:txBody>
      </p:sp>
    </p:spTree>
    <p:extLst>
      <p:ext uri="{BB962C8B-B14F-4D97-AF65-F5344CB8AC3E}">
        <p14:creationId xmlns:p14="http://schemas.microsoft.com/office/powerpoint/2010/main" val="1467420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22</a:t>
            </a:fld>
            <a:endParaRPr lang="id-ID"/>
          </a:p>
        </p:txBody>
      </p:sp>
    </p:spTree>
    <p:extLst>
      <p:ext uri="{BB962C8B-B14F-4D97-AF65-F5344CB8AC3E}">
        <p14:creationId xmlns:p14="http://schemas.microsoft.com/office/powerpoint/2010/main" val="9439467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23</a:t>
            </a:fld>
            <a:endParaRPr lang="id-ID"/>
          </a:p>
        </p:txBody>
      </p:sp>
    </p:spTree>
    <p:extLst>
      <p:ext uri="{BB962C8B-B14F-4D97-AF65-F5344CB8AC3E}">
        <p14:creationId xmlns:p14="http://schemas.microsoft.com/office/powerpoint/2010/main" val="42841784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24</a:t>
            </a:fld>
            <a:endParaRPr lang="id-ID"/>
          </a:p>
        </p:txBody>
      </p:sp>
    </p:spTree>
    <p:extLst>
      <p:ext uri="{BB962C8B-B14F-4D97-AF65-F5344CB8AC3E}">
        <p14:creationId xmlns:p14="http://schemas.microsoft.com/office/powerpoint/2010/main" val="19457156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a:solidFill>
                  <a:schemeClr val="tx1"/>
                </a:solidFill>
                <a:effectLst/>
                <a:latin typeface="+mn-lt"/>
                <a:ea typeface="ヒラギノ角ゴ Pro W3" charset="0"/>
                <a:cs typeface="+mn-cs"/>
              </a:rPr>
              <a:t>El análisis del perfil de expresión génica de los casos de AITCL  identificó 21 genes expresados de manera diferencial que se encuentran relacionados con la señalización celular, la migración celular y el ciclo celular. En este estudio la mutación de </a:t>
            </a:r>
            <a:r>
              <a:rPr lang="es-CO" sz="1200" i="1" kern="1200" dirty="0">
                <a:solidFill>
                  <a:schemeClr val="tx1"/>
                </a:solidFill>
                <a:effectLst/>
                <a:latin typeface="+mn-lt"/>
                <a:ea typeface="ヒラギノ角ゴ Pro W3" charset="0"/>
                <a:cs typeface="+mn-cs"/>
              </a:rPr>
              <a:t>IDH2 </a:t>
            </a:r>
            <a:r>
              <a:rPr lang="es-CO" sz="1200" kern="1200" dirty="0">
                <a:solidFill>
                  <a:schemeClr val="tx1"/>
                </a:solidFill>
                <a:effectLst/>
                <a:latin typeface="+mn-lt"/>
                <a:ea typeface="ヒラギノ角ゴ Pro W3" charset="0"/>
                <a:cs typeface="+mn-cs"/>
              </a:rPr>
              <a:t>fue identificada en 37% de los casos de linfoma angioinmunoblástico (32). Otras mutaciones descritas en este grupo de linfomas son las mutaciones del gen </a:t>
            </a:r>
            <a:r>
              <a:rPr lang="es-CO" sz="1200" i="1" kern="1200" dirty="0">
                <a:solidFill>
                  <a:schemeClr val="tx1"/>
                </a:solidFill>
                <a:effectLst/>
                <a:latin typeface="+mn-lt"/>
                <a:ea typeface="ヒラギノ角ゴ Pro W3" charset="0"/>
                <a:cs typeface="+mn-cs"/>
              </a:rPr>
              <a:t>RHOA, </a:t>
            </a:r>
            <a:r>
              <a:rPr lang="es-CO" sz="1200" kern="1200" dirty="0">
                <a:solidFill>
                  <a:schemeClr val="tx1"/>
                </a:solidFill>
                <a:effectLst/>
                <a:latin typeface="+mn-lt"/>
                <a:ea typeface="ヒラギノ角ゴ Pro W3" charset="0"/>
                <a:cs typeface="+mn-cs"/>
              </a:rPr>
              <a:t>siendo la mutación ﻿G17V RHOA encontrada en el 70% de los casos de linfoma angioinmunoblástico sin que sea claro su mecanismo oncogénico. La mutaciones en componentes de la vía del receptor de la célula T, también han sido descritas (33). Fujisawa et al han propuesto un modelo de desarrollo del linfoma angioinmunoblástico, basado en la descripción de las mutaciones mencionadas en las células tumorales y la existencia de mutaciones en otros tipos celulares identificados en el microambiente de estos tumorales como las mutaciones de Notch en las células B. En este modelo, las mutaciones de modificadores epigenéticos como </a:t>
            </a:r>
            <a:r>
              <a:rPr lang="es-CO" sz="1200" i="1" kern="1200" dirty="0">
                <a:solidFill>
                  <a:schemeClr val="tx1"/>
                </a:solidFill>
                <a:effectLst/>
                <a:latin typeface="+mn-lt"/>
                <a:ea typeface="ヒラギノ角ゴ Pro W3" charset="0"/>
                <a:cs typeface="+mn-cs"/>
              </a:rPr>
              <a:t>TET2, IDH2 y DNMT3</a:t>
            </a:r>
            <a:r>
              <a:rPr lang="es-CO" sz="1200" kern="1200" dirty="0">
                <a:solidFill>
                  <a:schemeClr val="tx1"/>
                </a:solidFill>
                <a:effectLst/>
                <a:latin typeface="+mn-lt"/>
                <a:ea typeface="ヒラギノ角ゴ Pro W3" charset="0"/>
                <a:cs typeface="+mn-cs"/>
              </a:rPr>
              <a:t> son eventos tempranos que inducen un estado premaligno seguido de lo cual se presentan nuevos eventos oncogénicos como las mutaciones de RHOA en las células TH foliculares y mutaciones en Notch en las células B que permiten la progresión del tumor </a:t>
            </a:r>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25</a:t>
            </a:fld>
            <a:endParaRPr lang="id-ID"/>
          </a:p>
        </p:txBody>
      </p:sp>
    </p:spTree>
    <p:extLst>
      <p:ext uri="{BB962C8B-B14F-4D97-AF65-F5344CB8AC3E}">
        <p14:creationId xmlns:p14="http://schemas.microsoft.com/office/powerpoint/2010/main" val="23602810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 dirty="0"/>
              <a:t>﻿FISH results in the sequenced case (100⫻/1.40 NA oil objective). The </a:t>
            </a:r>
            <a:r>
              <a:rPr lang="en" dirty="0" err="1"/>
              <a:t>breakapart</a:t>
            </a:r>
            <a:r>
              <a:rPr lang="en" dirty="0"/>
              <a:t> (BAP) probe to 6p25.3 shows one normal fusion signal and separation of the red and green components of the other signal (arrows), indicating a translocation. This separation of red and green components also is seen with the DUSP22 BAP probe, confirming the 6p25.3 breakpoint involves DUSP22. The additional red signal results from a cross-hybridization to chromosome 16p11.6 No abnormal separation is seen with the IRF4 BAP probe; again, a cross-hybridization (red signal) is seen. A 7q32.3 BAP probe confirms the presence of a translocation; this signal pattern was seen in 45% of ALK-</a:t>
            </a:r>
            <a:r>
              <a:rPr lang="en" dirty="0" err="1"/>
              <a:t>negativeALCLs</a:t>
            </a:r>
            <a:r>
              <a:rPr lang="en" dirty="0"/>
              <a:t> with 6p25.3 </a:t>
            </a:r>
            <a:r>
              <a:rPr lang="en" dirty="0" err="1"/>
              <a:t>rearrangements.Adual</a:t>
            </a:r>
            <a:r>
              <a:rPr lang="en" dirty="0"/>
              <a:t>-fusion (D-) FISH probe showed one normal red signal, one normal green signal, and 2 abnormal fusion signals (arrows), confirming a balanced translocation between 6p25.3 and 7q32.3. (G) The 6p25.3 breakpoint (arrow; top panel) lies within intron 1 of DUSP22. (Bottom panels) DUSP22 expression in ALCLs without and with 6p25.3 rearrangements (real-time quantitative PCR, shown as expression relative to the mean value of the </a:t>
            </a:r>
            <a:r>
              <a:rPr lang="en" dirty="0" err="1"/>
              <a:t>nontranslocated</a:t>
            </a:r>
            <a:r>
              <a:rPr lang="en" dirty="0"/>
              <a:t> cases, mean ⫾ SD: 5⬘, 1.00 ⫾ 0.74 vs 0.02 ⫾ 0.01; 3⬘, 1.00 ⫾ 0.55 vs 0.09 ⫾ 0.08)</a:t>
            </a:r>
          </a:p>
          <a:p>
            <a:endParaRPr lang="en"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s-CO" sz="1200" kern="1200" dirty="0">
                <a:solidFill>
                  <a:schemeClr val="tx1"/>
                </a:solidFill>
                <a:effectLst/>
                <a:latin typeface="+mn-lt"/>
                <a:ea typeface="ヒラギノ角ゴ Pro W3" charset="0"/>
                <a:cs typeface="+mn-cs"/>
              </a:rPr>
              <a:t>Las anormalidades genéticas del los linfomas anaplásicos ALK negativos fueron identificadas de forma reciente mediante la aplicación de técnicas de secuenciación masiva en paralelo. La primera translocación identificada en este tipo de tumor es la t(6;7)(p25.3;q32.3) que genera rearreglos del gen ﻿</a:t>
            </a:r>
            <a:r>
              <a:rPr lang="es-CO" sz="1200" i="1" kern="1200" dirty="0">
                <a:solidFill>
                  <a:schemeClr val="tx1"/>
                </a:solidFill>
                <a:effectLst/>
                <a:latin typeface="+mn-lt"/>
                <a:ea typeface="ヒラギノ角ゴ Pro W3" charset="0"/>
                <a:cs typeface="+mn-cs"/>
              </a:rPr>
              <a:t>DUSP22 </a:t>
            </a:r>
            <a:r>
              <a:rPr lang="es-CO" sz="1200" kern="1200" dirty="0">
                <a:solidFill>
                  <a:schemeClr val="tx1"/>
                </a:solidFill>
                <a:effectLst/>
                <a:latin typeface="+mn-lt"/>
                <a:ea typeface="ヒラギノ角ゴ Pro W3" charset="0"/>
                <a:cs typeface="+mn-cs"/>
              </a:rPr>
              <a:t>(37). Estas diferencias genéticas han permitido confirmar que aunque histológicamente indistinguibles los linfomas ALK+ y ALK- son entidades diferentes desde el punto de vista biológico, lo cual puede tener relación con las diferencias en la presentación clínica y pronóstico. </a:t>
            </a:r>
          </a:p>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26</a:t>
            </a:fld>
            <a:endParaRPr lang="id-ID"/>
          </a:p>
        </p:txBody>
      </p:sp>
    </p:spTree>
    <p:extLst>
      <p:ext uri="{BB962C8B-B14F-4D97-AF65-F5344CB8AC3E}">
        <p14:creationId xmlns:p14="http://schemas.microsoft.com/office/powerpoint/2010/main" val="2887249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 dirty="0"/>
          </a:p>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27</a:t>
            </a:fld>
            <a:endParaRPr lang="id-ID"/>
          </a:p>
        </p:txBody>
      </p:sp>
    </p:spTree>
    <p:extLst>
      <p:ext uri="{BB962C8B-B14F-4D97-AF65-F5344CB8AC3E}">
        <p14:creationId xmlns:p14="http://schemas.microsoft.com/office/powerpoint/2010/main" val="34107537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28</a:t>
            </a:fld>
            <a:endParaRPr lang="id-ID"/>
          </a:p>
        </p:txBody>
      </p:sp>
    </p:spTree>
    <p:extLst>
      <p:ext uri="{BB962C8B-B14F-4D97-AF65-F5344CB8AC3E}">
        <p14:creationId xmlns:p14="http://schemas.microsoft.com/office/powerpoint/2010/main" val="21782627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a:solidFill>
                  <a:schemeClr val="tx1"/>
                </a:solidFill>
                <a:effectLst/>
                <a:latin typeface="+mn-lt"/>
                <a:ea typeface="ヒラギノ角ゴ Pro W3" charset="0"/>
                <a:cs typeface="+mn-cs"/>
              </a:rPr>
              <a:t>La piel representa el área corporal más expuesta al medio ambiente y requiere de múltiples mecanismos de defensa para evitar que diferentes patógenos sobrepasen la barrera epitelial y pueden alcanzar tejidos profundos generando enfermedad. Los mecanismos implicados en la vigilancia inmune de la piel implican a diferentes tipos celulares tanto de la inmunidad innata como adaptativa. La migración de las células T a la piel requiere de la interacción de selectinas localizadas en la microvasculatura de la dermis con ligandos específicos expresados por tanto por células T de memoria como por células efectoras (40). Los mecanismos de la vigilancia inmune en la piel varían dependiendo de la localización. La epidermis está compuesta principalmente por células epiteliales queratinizadas que cumplen una función de barrera y generan señales de peligro ante la presencia de una agresión externa. Las células de la inmunidad que se encuentran presenten en este compartimiento son las células de Langerhans y escasos linfocitos intraepiteliales (41). Las células de Langerhans son células mieloides que se encuentran en la epidermis de diferentes especies además de los mamíferos como los reptiles y las aves, las cuales comparten algunas características con las células dendríticas como su capacidad de migrar a los ganglios linfáticos y estimular la proliferación de las células T, presentando péptidos de antígenos capturados en la piel. Estas células son consideradas actualmente macrófagos especializados que son derivados en la hematopoyesis primaria en el saco vitelino y se derivan de progenitores con potencial eritro-mieloide (EMP) y son independientes de la hematopoyesis definitiva originada a partir de las células madre hematopoyéticas que residen en la médula ósea. Las células de Langerhans colonizan la piel en el periodo fetal y proliferan en el periodo posnatal inmediato durante las dos primeras semanas de vida, estableciendo una red. En ausencia de inflamación, el mantenimiento de la red de células dendríticas se realiza por la proliferación de progenitores diferenciados y no requiere de precursores originados en la médula ósea. La interacción de las células de Langerhans con los linfocitos T va a ser fundamental para regular la respuesta inmune (42,43). </a:t>
            </a:r>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29</a:t>
            </a:fld>
            <a:endParaRPr lang="id-ID"/>
          </a:p>
        </p:txBody>
      </p:sp>
    </p:spTree>
    <p:extLst>
      <p:ext uri="{BB962C8B-B14F-4D97-AF65-F5344CB8AC3E}">
        <p14:creationId xmlns:p14="http://schemas.microsoft.com/office/powerpoint/2010/main" val="35347937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a:solidFill>
                  <a:schemeClr val="tx1"/>
                </a:solidFill>
                <a:effectLst/>
                <a:latin typeface="+mn-lt"/>
                <a:ea typeface="ヒラギノ角ゴ Pro W3" charset="0"/>
                <a:cs typeface="+mn-cs"/>
              </a:rPr>
              <a:t>Cuando las células T vírgenes que migran a los ganglios linfáticos que drenan la piel, son expuestas a un antígeno, expresan el </a:t>
            </a:r>
            <a:r>
              <a:rPr lang="es-CO" sz="1200" i="1" kern="1200" dirty="0">
                <a:solidFill>
                  <a:schemeClr val="tx1"/>
                </a:solidFill>
                <a:effectLst/>
                <a:latin typeface="+mn-lt"/>
                <a:ea typeface="ヒラギノ角ゴ Pro W3" charset="0"/>
                <a:cs typeface="+mn-cs"/>
              </a:rPr>
              <a:t>Cutaneos Lymphocyte Antigen </a:t>
            </a:r>
            <a:r>
              <a:rPr lang="es-CO" sz="1200" kern="1200" dirty="0">
                <a:solidFill>
                  <a:schemeClr val="tx1"/>
                </a:solidFill>
                <a:effectLst/>
                <a:latin typeface="+mn-lt"/>
                <a:ea typeface="ヒラギノ角ゴ Pro W3" charset="0"/>
                <a:cs typeface="+mn-cs"/>
              </a:rPr>
              <a:t>o CLA, el cual es el ligando de la E-Selectina, la cual es expresada por las células endoteliales de las vénulas dérmicas en condiciones de inflamación en un proceso regulado por la activación de la vía del NF-</a:t>
            </a:r>
            <a:r>
              <a:rPr lang="es-CO" sz="1200" kern="1200" dirty="0">
                <a:solidFill>
                  <a:schemeClr val="tx1"/>
                </a:solidFill>
                <a:effectLst/>
                <a:latin typeface="+mn-lt"/>
                <a:ea typeface="ヒラギノ角ゴ Pro W3" charset="0"/>
                <a:cs typeface="+mn-cs"/>
                <a:sym typeface="Symbol" pitchFamily="2" charset="2"/>
              </a:rPr>
              <a:t></a:t>
            </a:r>
            <a:r>
              <a:rPr lang="es-CO" sz="1200" kern="1200" dirty="0">
                <a:solidFill>
                  <a:schemeClr val="tx1"/>
                </a:solidFill>
                <a:effectLst/>
                <a:latin typeface="+mn-lt"/>
                <a:ea typeface="ヒラギノ角ゴ Pro W3" charset="0"/>
                <a:cs typeface="+mn-cs"/>
              </a:rPr>
              <a:t>B; y otros receptores de citoquinas quimiotácticas como CCR4 que van a permitir el tráfico de linfocitos a la piel. Estas células efectoras proliferan en la piel y se diferencian en diferentes tanto de células efectoras como de células de memoria.  Las células tumorales de los pacientes con MF y SS son derivadas de estos subtipos de células T. En el caso de la MF la contraparte normal, basado en las características de su perfil de expresión génica en el conjunto de células T de memoria residente tisular. Esta derivación parece explicar la tendencia a permanecer limitadas a la piel. Por el contrario, las células tumorales de los pacientes con SS, los cuales se presentan en forma leucémica y con compromiso nodal, tiene un perfil de expresión génica similar al de las células T de memoria centrales las cuales tienen la capacidad de circular a la sangre periférica y migrar a los ganglios linfáticos (32,38). </a:t>
            </a:r>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30</a:t>
            </a:fld>
            <a:endParaRPr lang="id-ID"/>
          </a:p>
        </p:txBody>
      </p:sp>
    </p:spTree>
    <p:extLst>
      <p:ext uri="{BB962C8B-B14F-4D97-AF65-F5344CB8AC3E}">
        <p14:creationId xmlns:p14="http://schemas.microsoft.com/office/powerpoint/2010/main" val="3318313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kern="1200" dirty="0">
                <a:solidFill>
                  <a:schemeClr val="tx1"/>
                </a:solidFill>
                <a:effectLst/>
                <a:latin typeface="+mn-lt"/>
                <a:ea typeface="ヒラギノ角ゴ Pro W3" charset="0"/>
                <a:cs typeface="+mn-cs"/>
              </a:rPr>
              <a:t>Las neoplasias originadas en los tejidos linfoides constituyen un grupo de entidades diversas en su origen celular, presentación clínica, características histológicas, pronóstico y tratamiento. Siguiendo la estructura del sistema inmune, las neoplasias linfoides pueden ser clasificadas como aquellas originadas en células encargadas de la inmunidad innata o adaptativa, tanto de células precursoras como maduras. De acuerdo con la cuarta edición de la clasificación de los tumores del tejido linfoide y hematopoyético de la Organización Mundial de la Salud (OMS), las neoplasias de células precursoras son las leucemias y linfomas </a:t>
            </a:r>
            <a:r>
              <a:rPr lang="es-ES" sz="1200" kern="1200" dirty="0" err="1">
                <a:solidFill>
                  <a:schemeClr val="tx1"/>
                </a:solidFill>
                <a:effectLst/>
                <a:latin typeface="+mn-lt"/>
                <a:ea typeface="ヒラギノ角ゴ Pro W3" charset="0"/>
                <a:cs typeface="+mn-cs"/>
              </a:rPr>
              <a:t>linfoblástico</a:t>
            </a:r>
            <a:r>
              <a:rPr lang="es-ES" sz="1200" kern="1200" dirty="0">
                <a:solidFill>
                  <a:schemeClr val="tx1"/>
                </a:solidFill>
                <a:effectLst/>
                <a:latin typeface="+mn-lt"/>
                <a:ea typeface="ヒラギノ角ゴ Pro W3" charset="0"/>
                <a:cs typeface="+mn-cs"/>
              </a:rPr>
              <a:t> de linaje B, T o NK-</a:t>
            </a:r>
            <a:r>
              <a:rPr lang="es-ES" sz="1200" kern="1200" dirty="0" err="1">
                <a:solidFill>
                  <a:schemeClr val="tx1"/>
                </a:solidFill>
                <a:effectLst/>
                <a:latin typeface="+mn-lt"/>
                <a:ea typeface="ヒラギノ角ゴ Pro W3" charset="0"/>
                <a:cs typeface="+mn-cs"/>
              </a:rPr>
              <a:t>Linfoblástico</a:t>
            </a:r>
            <a:r>
              <a:rPr lang="es-ES" sz="1200" kern="1200" dirty="0">
                <a:solidFill>
                  <a:schemeClr val="tx1"/>
                </a:solidFill>
                <a:effectLst/>
                <a:latin typeface="+mn-lt"/>
                <a:ea typeface="ヒラギノ角ゴ Pro W3" charset="0"/>
                <a:cs typeface="+mn-cs"/>
              </a:rPr>
              <a:t> y las neoplasias de células maduras son un gran grupo de entidades que pueden tener origen en células B, T o NK y que pueden ser identificadas por sus características clínicas, hallazgos morfológicos en las coloraciones de rutina, expresión de un </a:t>
            </a:r>
            <a:r>
              <a:rPr lang="es-ES" sz="1200" kern="1200" dirty="0" err="1">
                <a:solidFill>
                  <a:schemeClr val="tx1"/>
                </a:solidFill>
                <a:effectLst/>
                <a:latin typeface="+mn-lt"/>
                <a:ea typeface="ヒラギノ角ゴ Pro W3" charset="0"/>
                <a:cs typeface="+mn-cs"/>
              </a:rPr>
              <a:t>inmunofenotipo</a:t>
            </a:r>
            <a:r>
              <a:rPr lang="es-ES" sz="1200" kern="1200" dirty="0">
                <a:solidFill>
                  <a:schemeClr val="tx1"/>
                </a:solidFill>
                <a:effectLst/>
                <a:latin typeface="+mn-lt"/>
                <a:ea typeface="ヒラギノ角ゴ Pro W3" charset="0"/>
                <a:cs typeface="+mn-cs"/>
              </a:rPr>
              <a:t> característico, alteraciones genéticas específicas y anormalidades moleculares que se relacionan; en la mayoría de los casos, con la patogénesis </a:t>
            </a:r>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3</a:t>
            </a:fld>
            <a:endParaRPr lang="id-ID"/>
          </a:p>
        </p:txBody>
      </p:sp>
    </p:spTree>
    <p:extLst>
      <p:ext uri="{BB962C8B-B14F-4D97-AF65-F5344CB8AC3E}">
        <p14:creationId xmlns:p14="http://schemas.microsoft.com/office/powerpoint/2010/main" val="42551437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s-ES" dirty="0"/>
              <a:t>(miR-326, miR-663b, and miR-711) and </a:t>
            </a:r>
            <a:r>
              <a:rPr lang="es-ES" dirty="0" err="1"/>
              <a:t>repressed</a:t>
            </a:r>
            <a:r>
              <a:rPr lang="es-ES" dirty="0"/>
              <a:t> (miR-203 and miR-205) </a:t>
            </a:r>
            <a:r>
              <a:rPr lang="es-ES" dirty="0" err="1"/>
              <a:t>miRNAs</a:t>
            </a:r>
            <a:r>
              <a:rPr lang="es-ES" dirty="0"/>
              <a:t> </a:t>
            </a:r>
            <a:r>
              <a:rPr lang="es-ES" dirty="0" err="1"/>
              <a:t>distinguish</a:t>
            </a:r>
            <a:r>
              <a:rPr lang="es-ES" dirty="0"/>
              <a:t> CTCL </a:t>
            </a:r>
            <a:r>
              <a:rPr lang="es-ES" dirty="0" err="1"/>
              <a:t>from</a:t>
            </a:r>
            <a:r>
              <a:rPr lang="es-ES" dirty="0"/>
              <a:t> </a:t>
            </a:r>
            <a:r>
              <a:rPr lang="es-ES" dirty="0" err="1"/>
              <a:t>benign</a:t>
            </a:r>
            <a:r>
              <a:rPr lang="es-ES" dirty="0"/>
              <a:t> skin </a:t>
            </a:r>
            <a:r>
              <a:rPr lang="es-ES" dirty="0" err="1"/>
              <a:t>diseases</a:t>
            </a:r>
            <a:r>
              <a:rPr lang="es-ES" dirty="0"/>
              <a:t> </a:t>
            </a:r>
            <a:r>
              <a:rPr lang="es-ES" dirty="0" err="1"/>
              <a:t>with</a:t>
            </a:r>
            <a:r>
              <a:rPr lang="es-ES" dirty="0"/>
              <a:t> &gt; 90% </a:t>
            </a:r>
            <a:r>
              <a:rPr lang="es-ES" dirty="0" err="1"/>
              <a:t>accu</a:t>
            </a:r>
            <a:r>
              <a:rPr lang="es-ES" dirty="0"/>
              <a:t>- </a:t>
            </a:r>
            <a:r>
              <a:rPr lang="es-ES" dirty="0" err="1"/>
              <a:t>racy</a:t>
            </a:r>
            <a:r>
              <a:rPr lang="es-ES" dirty="0"/>
              <a:t> in a training set of 90 </a:t>
            </a:r>
            <a:r>
              <a:rPr lang="es-ES" dirty="0" err="1"/>
              <a:t>samples</a:t>
            </a:r>
            <a:r>
              <a:rPr lang="es-ES" dirty="0"/>
              <a:t> and a test set of 58 </a:t>
            </a:r>
            <a:r>
              <a:rPr lang="es-ES" dirty="0" err="1"/>
              <a:t>blinded</a:t>
            </a:r>
            <a:r>
              <a:rPr lang="es-ES" dirty="0"/>
              <a:t> </a:t>
            </a:r>
            <a:r>
              <a:rPr lang="es-ES" dirty="0" err="1"/>
              <a:t>samples</a:t>
            </a:r>
            <a:endParaRPr lang="es-ES"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s-CO" sz="1200" kern="1200" dirty="0">
                <a:solidFill>
                  <a:schemeClr val="tx1"/>
                </a:solidFill>
                <a:effectLst/>
                <a:latin typeface="+mn-lt"/>
                <a:ea typeface="ヒラギノ角ゴ Pro W3" charset="0"/>
                <a:cs typeface="+mn-cs"/>
              </a:rPr>
              <a:t>Las alteraciones de diferentes miRs han sido reportadas en las células tumorales de pacientes con MF y SS siendo los miRs 21, 155, 214 y 29b los principales. La modulación de la expresión de estas moléculas de RNA regulatorio, pueden tener un potencial terapéutico en este complejo grupo de enfermedades (45).</a:t>
            </a:r>
            <a:r>
              <a:rPr lang="es-CO" dirty="0">
                <a:effectLst/>
              </a:rPr>
              <a:t> </a:t>
            </a:r>
            <a:endParaRPr lang="es-ES"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31</a:t>
            </a:fld>
            <a:endParaRPr lang="id-ID"/>
          </a:p>
        </p:txBody>
      </p:sp>
    </p:spTree>
    <p:extLst>
      <p:ext uri="{BB962C8B-B14F-4D97-AF65-F5344CB8AC3E}">
        <p14:creationId xmlns:p14="http://schemas.microsoft.com/office/powerpoint/2010/main" val="3332085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Como ejemplos de esta organización del diagnóstico de las enfermedades linfoproliferativas se presentan la LLA de células B originada en precursores, los linfoma del manto originados en células B inmaduras y los lingomas de células T originados en linfocitos maduros CD4 o CD8 positivos. </a:t>
            </a:r>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4</a:t>
            </a:fld>
            <a:endParaRPr lang="id-ID"/>
          </a:p>
        </p:txBody>
      </p:sp>
    </p:spTree>
    <p:extLst>
      <p:ext uri="{BB962C8B-B14F-4D97-AF65-F5344CB8AC3E}">
        <p14:creationId xmlns:p14="http://schemas.microsoft.com/office/powerpoint/2010/main" val="2964344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kern="1200" dirty="0">
                <a:solidFill>
                  <a:schemeClr val="tx1"/>
                </a:solidFill>
                <a:effectLst/>
                <a:latin typeface="+mn-lt"/>
                <a:ea typeface="ヒラギノ角ゴ Pro W3" charset="0"/>
                <a:cs typeface="+mn-cs"/>
              </a:rPr>
              <a:t>La característica histológica mas notable del LH es la escasa cantidad de células tumorales y la abundancia de células reactivas que se encuentran en los ganglios linfáticos comprometidos por el tumor.  La célula maligna característica del LH es la célula de Reed-</a:t>
            </a:r>
            <a:r>
              <a:rPr lang="es-ES" sz="1200" kern="1200" dirty="0" err="1">
                <a:solidFill>
                  <a:schemeClr val="tx1"/>
                </a:solidFill>
                <a:effectLst/>
                <a:latin typeface="+mn-lt"/>
                <a:ea typeface="ヒラギノ角ゴ Pro W3" charset="0"/>
                <a:cs typeface="+mn-cs"/>
              </a:rPr>
              <a:t>Stemberg</a:t>
            </a:r>
            <a:r>
              <a:rPr lang="es-ES" sz="1200" kern="1200" dirty="0">
                <a:solidFill>
                  <a:schemeClr val="tx1"/>
                </a:solidFill>
                <a:effectLst/>
                <a:latin typeface="+mn-lt"/>
                <a:ea typeface="ヒラギノ角ゴ Pro W3" charset="0"/>
                <a:cs typeface="+mn-cs"/>
              </a:rPr>
              <a:t> (RS). Las características morfológicas principales de estas células son su gran tamaño (hasta 100 micras) y la presencia de un núcleo multilobulado o de dos o más núcleos con nucléolos claramente visibles. </a:t>
            </a:r>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6</a:t>
            </a:fld>
            <a:endParaRPr lang="id-ID"/>
          </a:p>
        </p:txBody>
      </p:sp>
    </p:spTree>
    <p:extLst>
      <p:ext uri="{BB962C8B-B14F-4D97-AF65-F5344CB8AC3E}">
        <p14:creationId xmlns:p14="http://schemas.microsoft.com/office/powerpoint/2010/main" val="4144194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kern="1200" dirty="0">
                <a:solidFill>
                  <a:schemeClr val="tx1"/>
                </a:solidFill>
                <a:effectLst/>
                <a:latin typeface="+mn-lt"/>
                <a:ea typeface="ヒラギノ角ゴ Pro W3" charset="0"/>
                <a:cs typeface="+mn-cs"/>
              </a:rPr>
              <a:t>La característica histológica mas notable del LH es la escasa cantidad de células tumorales y la abundancia de células reactivas que se encuentran en los ganglios linfáticos comprometidos por el tumor.  La célula maligna característica del LH es la célula de Reed-</a:t>
            </a:r>
            <a:r>
              <a:rPr lang="es-ES" sz="1200" kern="1200" dirty="0" err="1">
                <a:solidFill>
                  <a:schemeClr val="tx1"/>
                </a:solidFill>
                <a:effectLst/>
                <a:latin typeface="+mn-lt"/>
                <a:ea typeface="ヒラギノ角ゴ Pro W3" charset="0"/>
                <a:cs typeface="+mn-cs"/>
              </a:rPr>
              <a:t>Stemberg</a:t>
            </a:r>
            <a:r>
              <a:rPr lang="es-ES" sz="1200" kern="1200" dirty="0">
                <a:solidFill>
                  <a:schemeClr val="tx1"/>
                </a:solidFill>
                <a:effectLst/>
                <a:latin typeface="+mn-lt"/>
                <a:ea typeface="ヒラギノ角ゴ Pro W3" charset="0"/>
                <a:cs typeface="+mn-cs"/>
              </a:rPr>
              <a:t> (RS). Las características morfológicas principales de estas células son su gran tamaño (hasta 100 micras) y la presencia de un núcleo multilobulado o de dos o más núcleos con nucléolos claramente visibles. </a:t>
            </a:r>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7</a:t>
            </a:fld>
            <a:endParaRPr lang="id-ID"/>
          </a:p>
        </p:txBody>
      </p:sp>
    </p:spTree>
    <p:extLst>
      <p:ext uri="{BB962C8B-B14F-4D97-AF65-F5344CB8AC3E}">
        <p14:creationId xmlns:p14="http://schemas.microsoft.com/office/powerpoint/2010/main" val="2689686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kern="1200" dirty="0">
                <a:solidFill>
                  <a:schemeClr val="tx1"/>
                </a:solidFill>
                <a:effectLst/>
                <a:latin typeface="+mn-lt"/>
                <a:ea typeface="ヒラギノ角ゴ Pro W3" charset="0"/>
                <a:cs typeface="+mn-cs"/>
              </a:rPr>
              <a:t>Durante años se debatió cual era el origen celular del LH. La escasa cantidad de células neoplásicas presentes en los ganglios linfáticos comprometidos, que en algunos casos es menor del 1%, sumado a las dificultades técnicas para el aislamiento de estas células, dificultaron una clara definición de si las células de RS eran derivadas de linfocitos B o T.  Los estudios iniciales de células RS aisladas, utilizando técnicas de PCR para identificar la presencia de </a:t>
            </a:r>
            <a:r>
              <a:rPr lang="es-ES" sz="1200" kern="1200" dirty="0" err="1">
                <a:solidFill>
                  <a:schemeClr val="tx1"/>
                </a:solidFill>
                <a:effectLst/>
                <a:latin typeface="+mn-lt"/>
                <a:ea typeface="ヒラギノ角ゴ Pro W3" charset="0"/>
                <a:cs typeface="+mn-cs"/>
              </a:rPr>
              <a:t>rearreglos</a:t>
            </a:r>
            <a:r>
              <a:rPr lang="es-ES" sz="1200" kern="1200" dirty="0">
                <a:solidFill>
                  <a:schemeClr val="tx1"/>
                </a:solidFill>
                <a:effectLst/>
                <a:latin typeface="+mn-lt"/>
                <a:ea typeface="ヒラギノ角ゴ Pro W3" charset="0"/>
                <a:cs typeface="+mn-cs"/>
              </a:rPr>
              <a:t> </a:t>
            </a:r>
            <a:r>
              <a:rPr lang="es-ES" sz="1200" kern="1200" dirty="0" err="1">
                <a:solidFill>
                  <a:schemeClr val="tx1"/>
                </a:solidFill>
                <a:effectLst/>
                <a:latin typeface="+mn-lt"/>
                <a:ea typeface="ヒラギノ角ゴ Pro W3" charset="0"/>
                <a:cs typeface="+mn-cs"/>
              </a:rPr>
              <a:t>clonales</a:t>
            </a:r>
            <a:r>
              <a:rPr lang="es-ES" sz="1200" kern="1200" dirty="0">
                <a:solidFill>
                  <a:schemeClr val="tx1"/>
                </a:solidFill>
                <a:effectLst/>
                <a:latin typeface="+mn-lt"/>
                <a:ea typeface="ヒラギノ角ゴ Pro W3" charset="0"/>
                <a:cs typeface="+mn-cs"/>
              </a:rPr>
              <a:t> en el gen de las cadenas pesadas de las inmunoglobulinas (</a:t>
            </a:r>
            <a:r>
              <a:rPr lang="es-ES" sz="1200" kern="1200" dirty="0" err="1">
                <a:solidFill>
                  <a:schemeClr val="tx1"/>
                </a:solidFill>
                <a:effectLst/>
                <a:latin typeface="+mn-lt"/>
                <a:ea typeface="ヒラギノ角ゴ Pro W3" charset="0"/>
                <a:cs typeface="+mn-cs"/>
              </a:rPr>
              <a:t>IgH</a:t>
            </a:r>
            <a:r>
              <a:rPr lang="es-ES" sz="1200" kern="1200" dirty="0">
                <a:solidFill>
                  <a:schemeClr val="tx1"/>
                </a:solidFill>
                <a:effectLst/>
                <a:latin typeface="+mn-lt"/>
                <a:ea typeface="ヒラギノ角ゴ Pro W3" charset="0"/>
                <a:cs typeface="+mn-cs"/>
              </a:rPr>
              <a:t>), revelaron la existencia de este tipo de </a:t>
            </a:r>
            <a:r>
              <a:rPr lang="es-ES" sz="1200" kern="1200" dirty="0" err="1">
                <a:solidFill>
                  <a:schemeClr val="tx1"/>
                </a:solidFill>
                <a:effectLst/>
                <a:latin typeface="+mn-lt"/>
                <a:ea typeface="ヒラギノ角ゴ Pro W3" charset="0"/>
                <a:cs typeface="+mn-cs"/>
              </a:rPr>
              <a:t>rearreglos</a:t>
            </a:r>
            <a:r>
              <a:rPr lang="es-ES" sz="1200" kern="1200" dirty="0">
                <a:solidFill>
                  <a:schemeClr val="tx1"/>
                </a:solidFill>
                <a:effectLst/>
                <a:latin typeface="+mn-lt"/>
                <a:ea typeface="ヒラギノ角ゴ Pro W3" charset="0"/>
                <a:cs typeface="+mn-cs"/>
              </a:rPr>
              <a:t> tanto en los genes V</a:t>
            </a:r>
            <a:r>
              <a:rPr lang="es-ES" sz="1200" kern="1200" baseline="-25000" dirty="0">
                <a:solidFill>
                  <a:schemeClr val="tx1"/>
                </a:solidFill>
                <a:effectLst/>
                <a:latin typeface="+mn-lt"/>
                <a:ea typeface="ヒラギノ角ゴ Pro W3" charset="0"/>
                <a:cs typeface="+mn-cs"/>
              </a:rPr>
              <a:t>H</a:t>
            </a:r>
            <a:r>
              <a:rPr lang="es-ES" sz="1200" kern="1200" dirty="0">
                <a:solidFill>
                  <a:schemeClr val="tx1"/>
                </a:solidFill>
                <a:effectLst/>
                <a:latin typeface="+mn-lt"/>
                <a:ea typeface="ヒラギノ角ゴ Pro W3" charset="0"/>
                <a:cs typeface="+mn-cs"/>
              </a:rPr>
              <a:t> como en los genes </a:t>
            </a:r>
            <a:r>
              <a:rPr lang="es-ES" sz="1200" kern="1200" dirty="0" err="1">
                <a:solidFill>
                  <a:schemeClr val="tx1"/>
                </a:solidFill>
                <a:effectLst/>
                <a:latin typeface="+mn-lt"/>
                <a:ea typeface="ヒラギノ角ゴ Pro W3" charset="0"/>
                <a:cs typeface="+mn-cs"/>
              </a:rPr>
              <a:t>V</a:t>
            </a:r>
            <a:r>
              <a:rPr lang="es-ES" sz="1200" kern="1200" baseline="-25000" dirty="0" err="1">
                <a:solidFill>
                  <a:schemeClr val="tx1"/>
                </a:solidFill>
                <a:effectLst/>
                <a:latin typeface="+mn-lt"/>
                <a:ea typeface="ヒラギノ角ゴ Pro W3" charset="0"/>
                <a:cs typeface="+mn-cs"/>
              </a:rPr>
              <a:t>k</a:t>
            </a:r>
            <a:r>
              <a:rPr lang="es-ES" sz="1200" kern="1200" dirty="0">
                <a:solidFill>
                  <a:schemeClr val="tx1"/>
                </a:solidFill>
                <a:effectLst/>
                <a:latin typeface="+mn-lt"/>
                <a:ea typeface="ヒラギノ角ゴ Pro W3" charset="0"/>
                <a:cs typeface="+mn-cs"/>
              </a:rPr>
              <a:t> en la mayoría de los casos analizados, indicando un posible origen en células B en diferentes estadios de maduración.  En la imagen, experimento de </a:t>
            </a:r>
            <a:r>
              <a:rPr lang="es-ES" sz="1200" kern="1200" dirty="0" err="1">
                <a:solidFill>
                  <a:schemeClr val="tx1"/>
                </a:solidFill>
                <a:effectLst/>
                <a:latin typeface="+mn-lt"/>
                <a:ea typeface="ヒラギノ角ゴ Pro W3" charset="0"/>
                <a:cs typeface="+mn-cs"/>
              </a:rPr>
              <a:t>microdisección</a:t>
            </a:r>
            <a:r>
              <a:rPr lang="es-ES" sz="1200" kern="1200" dirty="0">
                <a:solidFill>
                  <a:schemeClr val="tx1"/>
                </a:solidFill>
                <a:effectLst/>
                <a:latin typeface="+mn-lt"/>
                <a:ea typeface="ヒラギノ角ゴ Pro W3" charset="0"/>
                <a:cs typeface="+mn-cs"/>
              </a:rPr>
              <a:t> de tejido congelado, con coloración anti CD30. Las células de RS fueron separadas y analizadas por técnicas de PCR para determinar si existían </a:t>
            </a:r>
            <a:r>
              <a:rPr lang="es-ES" sz="1200" kern="1200" dirty="0" err="1">
                <a:solidFill>
                  <a:schemeClr val="tx1"/>
                </a:solidFill>
                <a:effectLst/>
                <a:latin typeface="+mn-lt"/>
                <a:ea typeface="ヒラギノ角ゴ Pro W3" charset="0"/>
                <a:cs typeface="+mn-cs"/>
              </a:rPr>
              <a:t>rearreglos</a:t>
            </a:r>
            <a:r>
              <a:rPr lang="es-ES" sz="1200" kern="1200" dirty="0">
                <a:solidFill>
                  <a:schemeClr val="tx1"/>
                </a:solidFill>
                <a:effectLst/>
                <a:latin typeface="+mn-lt"/>
                <a:ea typeface="ヒラギノ角ゴ Pro W3" charset="0"/>
                <a:cs typeface="+mn-cs"/>
              </a:rPr>
              <a:t> de los genes de las inmunoglobulinas, demostrando que si, afirmando su origen B</a:t>
            </a:r>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8</a:t>
            </a:fld>
            <a:endParaRPr lang="id-ID"/>
          </a:p>
        </p:txBody>
      </p:sp>
    </p:spTree>
    <p:extLst>
      <p:ext uri="{BB962C8B-B14F-4D97-AF65-F5344CB8AC3E}">
        <p14:creationId xmlns:p14="http://schemas.microsoft.com/office/powerpoint/2010/main" val="3865203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sz="1200" kern="1200" dirty="0">
                <a:solidFill>
                  <a:schemeClr val="tx1"/>
                </a:solidFill>
                <a:effectLst/>
                <a:latin typeface="+mn-lt"/>
                <a:ea typeface="ヒラギノ角ゴ Pro W3" charset="0"/>
                <a:cs typeface="+mn-cs"/>
              </a:rPr>
              <a:t>Contrario a otros linfomas en los cuales una alteración genética característica es frecuentemente identificada, las alteraciones en el LH son diversas. Además de la descripción de las alteraciones citogenéticas y moleculares de las células tumorales, se han identificado asociaciones entre alteraciones genéticas particulares y el riesgo de desarrollar linfoma </a:t>
            </a:r>
            <a:r>
              <a:rPr lang="es-ES_tradnl" sz="1200" kern="1200" dirty="0" err="1">
                <a:solidFill>
                  <a:schemeClr val="tx1"/>
                </a:solidFill>
                <a:effectLst/>
                <a:latin typeface="+mn-lt"/>
                <a:ea typeface="ヒラギノ角ゴ Pro W3" charset="0"/>
                <a:cs typeface="+mn-cs"/>
              </a:rPr>
              <a:t>Hodgkin</a:t>
            </a:r>
            <a:r>
              <a:rPr lang="es-ES_tradnl" sz="1200" kern="1200" dirty="0">
                <a:solidFill>
                  <a:schemeClr val="tx1"/>
                </a:solidFill>
                <a:effectLst/>
                <a:latin typeface="+mn-lt"/>
                <a:ea typeface="ヒラギノ角ゴ Pro W3" charset="0"/>
                <a:cs typeface="+mn-cs"/>
              </a:rPr>
              <a:t>. Las alteraciones genéticas identificadas con mayor frecuencia en el LH clásico corresponden a cambios del número de copias, translocaciones, mutaciones somáticas, cambios del perfil de expresión génica y modificaciones </a:t>
            </a:r>
            <a:r>
              <a:rPr lang="es-ES_tradnl" sz="1200" kern="1200" dirty="0" err="1">
                <a:solidFill>
                  <a:schemeClr val="tx1"/>
                </a:solidFill>
                <a:effectLst/>
                <a:latin typeface="+mn-lt"/>
                <a:ea typeface="ヒラギノ角ゴ Pro W3" charset="0"/>
                <a:cs typeface="+mn-cs"/>
              </a:rPr>
              <a:t>epigenéticas</a:t>
            </a:r>
            <a:r>
              <a:rPr lang="es-CO" dirty="0">
                <a:effectLst/>
              </a:rPr>
              <a:t> </a:t>
            </a:r>
          </a:p>
          <a:p>
            <a:r>
              <a:rPr lang="es-ES_tradnl" sz="1200" kern="1200" dirty="0">
                <a:solidFill>
                  <a:schemeClr val="tx1"/>
                </a:solidFill>
                <a:effectLst/>
                <a:latin typeface="+mn-lt"/>
                <a:ea typeface="ヒラギノ角ゴ Pro W3" charset="0"/>
                <a:cs typeface="+mn-cs"/>
              </a:rPr>
              <a:t>Las translocaciones se presentan hasta en el 20% de los casos de LH y suelen involucrar a genes afectados comúnmente en otros linfomas de células B como los genes </a:t>
            </a:r>
            <a:r>
              <a:rPr lang="es-ES_tradnl" sz="1200" i="1" kern="1200" dirty="0">
                <a:solidFill>
                  <a:schemeClr val="tx1"/>
                </a:solidFill>
                <a:effectLst/>
                <a:latin typeface="+mn-lt"/>
                <a:ea typeface="ヒラギノ角ゴ Pro W3" charset="0"/>
                <a:cs typeface="+mn-cs"/>
              </a:rPr>
              <a:t>BCL2, BCL6 y MYC</a:t>
            </a:r>
            <a:r>
              <a:rPr lang="es-ES_tradnl" sz="1200" kern="1200" dirty="0">
                <a:solidFill>
                  <a:schemeClr val="tx1"/>
                </a:solidFill>
                <a:effectLst/>
                <a:latin typeface="+mn-lt"/>
                <a:ea typeface="ヒラギノ角ゴ Pro W3" charset="0"/>
                <a:cs typeface="+mn-cs"/>
              </a:rPr>
              <a:t>, siendo el gen de las cadenas pesadas de las inmunoglobulinas </a:t>
            </a:r>
            <a:r>
              <a:rPr lang="es-ES_tradnl" sz="1200" i="1" kern="1200" dirty="0" err="1">
                <a:solidFill>
                  <a:schemeClr val="tx1"/>
                </a:solidFill>
                <a:effectLst/>
                <a:latin typeface="+mn-lt"/>
                <a:ea typeface="ヒラギノ角ゴ Pro W3" charset="0"/>
                <a:cs typeface="+mn-cs"/>
              </a:rPr>
              <a:t>IgH</a:t>
            </a:r>
            <a:r>
              <a:rPr lang="es-ES_tradnl" sz="1200" kern="1200" dirty="0">
                <a:solidFill>
                  <a:schemeClr val="tx1"/>
                </a:solidFill>
                <a:effectLst/>
                <a:latin typeface="+mn-lt"/>
                <a:ea typeface="ヒラギノ角ゴ Pro W3" charset="0"/>
                <a:cs typeface="+mn-cs"/>
              </a:rPr>
              <a:t> con sus elementos promotores activos el gen compañero más frecuente, derivando en sobreexpresión de los genes afectados. El papel patogénico de estas </a:t>
            </a:r>
            <a:r>
              <a:rPr lang="es-ES_tradnl" sz="1200" kern="1200" dirty="0" err="1">
                <a:solidFill>
                  <a:schemeClr val="tx1"/>
                </a:solidFill>
                <a:effectLst/>
                <a:latin typeface="+mn-lt"/>
                <a:ea typeface="ヒラギノ角ゴ Pro W3" charset="0"/>
                <a:cs typeface="+mn-cs"/>
              </a:rPr>
              <a:t>traslocaciones</a:t>
            </a:r>
            <a:r>
              <a:rPr lang="es-ES_tradnl" sz="1200" kern="1200" dirty="0">
                <a:solidFill>
                  <a:schemeClr val="tx1"/>
                </a:solidFill>
                <a:effectLst/>
                <a:latin typeface="+mn-lt"/>
                <a:ea typeface="ヒラギノ角ゴ Pro W3" charset="0"/>
                <a:cs typeface="+mn-cs"/>
              </a:rPr>
              <a:t> no ha sido claramente establecido al ser la transcripción de inmunoglobulinas y el perfil de expresión génica de linfocitos B generalmente inexistente en las células de LH clásico </a:t>
            </a:r>
            <a:endParaRPr lang="es-CO" dirty="0">
              <a:effectLst/>
            </a:endParaRPr>
          </a:p>
          <a:p>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9</a:t>
            </a:fld>
            <a:endParaRPr lang="id-ID"/>
          </a:p>
        </p:txBody>
      </p:sp>
    </p:spTree>
    <p:extLst>
      <p:ext uri="{BB962C8B-B14F-4D97-AF65-F5344CB8AC3E}">
        <p14:creationId xmlns:p14="http://schemas.microsoft.com/office/powerpoint/2010/main" val="764798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sz="1200" kern="1200" dirty="0">
                <a:solidFill>
                  <a:schemeClr val="tx1"/>
                </a:solidFill>
                <a:effectLst/>
                <a:latin typeface="+mn-lt"/>
                <a:ea typeface="ヒラギノ角ゴ Pro W3" charset="0"/>
                <a:cs typeface="+mn-cs"/>
              </a:rPr>
              <a:t>Llamativamente, muchos de los genes afectados por ganancias o mutaciones se relacionan con vías de señalización, ciclo celular y apoptosis, sugiriendo un papel patogénico y participando tanto en la adquisición del potencial maligno como en el mantenimiento y expansión </a:t>
            </a:r>
            <a:r>
              <a:rPr lang="es-ES_tradnl" sz="1200" kern="1200" dirty="0" err="1">
                <a:solidFill>
                  <a:schemeClr val="tx1"/>
                </a:solidFill>
                <a:effectLst/>
                <a:latin typeface="+mn-lt"/>
                <a:ea typeface="ヒラギノ角ゴ Pro W3" charset="0"/>
                <a:cs typeface="+mn-cs"/>
              </a:rPr>
              <a:t>clonal</a:t>
            </a:r>
            <a:r>
              <a:rPr lang="es-ES_tradnl" sz="1200" kern="1200" dirty="0">
                <a:solidFill>
                  <a:schemeClr val="tx1"/>
                </a:solidFill>
                <a:effectLst/>
                <a:latin typeface="+mn-lt"/>
                <a:ea typeface="ヒラギノ角ゴ Pro W3" charset="0"/>
                <a:cs typeface="+mn-cs"/>
              </a:rPr>
              <a:t> de las células tumorales</a:t>
            </a:r>
            <a:r>
              <a:rPr lang="es-CO" dirty="0">
                <a:effectLst/>
              </a:rPr>
              <a:t> </a:t>
            </a:r>
            <a:endParaRPr lang="es-CO" dirty="0"/>
          </a:p>
        </p:txBody>
      </p:sp>
      <p:sp>
        <p:nvSpPr>
          <p:cNvPr id="4" name="Marcador de número de diapositiva 3"/>
          <p:cNvSpPr>
            <a:spLocks noGrp="1"/>
          </p:cNvSpPr>
          <p:nvPr>
            <p:ph type="sldNum" sz="quarter" idx="5"/>
          </p:nvPr>
        </p:nvSpPr>
        <p:spPr/>
        <p:txBody>
          <a:bodyPr/>
          <a:lstStyle/>
          <a:p>
            <a:fld id="{5830CBEA-D6D4-9542-B346-6CD1EBA2BB93}" type="slidenum">
              <a:rPr lang="id-ID" smtClean="0"/>
              <a:pPr/>
              <a:t>10</a:t>
            </a:fld>
            <a:endParaRPr lang="id-ID"/>
          </a:p>
        </p:txBody>
      </p:sp>
    </p:spTree>
    <p:extLst>
      <p:ext uri="{BB962C8B-B14F-4D97-AF65-F5344CB8AC3E}">
        <p14:creationId xmlns:p14="http://schemas.microsoft.com/office/powerpoint/2010/main" val="167767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Clic para editar título</a:t>
            </a:r>
            <a:endParaRPr lang="es-ES_tradnl"/>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ES_tradnl"/>
          </a:p>
        </p:txBody>
      </p:sp>
      <p:sp>
        <p:nvSpPr>
          <p:cNvPr id="4" name="Marcador de fecha 3"/>
          <p:cNvSpPr>
            <a:spLocks noGrp="1"/>
          </p:cNvSpPr>
          <p:nvPr>
            <p:ph type="dt" sz="half" idx="10"/>
          </p:nvPr>
        </p:nvSpPr>
        <p:spPr/>
        <p:txBody>
          <a:bodyPr/>
          <a:lstStyle/>
          <a:p>
            <a:fld id="{0386A418-29F6-C942-AA47-00F6AE4E86EC}" type="datetimeFigureOut">
              <a:rPr lang="en-US" smtClean="0"/>
              <a:pPr/>
              <a:t>3/14/2019</a:t>
            </a:fld>
            <a:endParaRPr lang="en-US"/>
          </a:p>
        </p:txBody>
      </p:sp>
      <p:sp>
        <p:nvSpPr>
          <p:cNvPr id="5" name="Marcador de pie de página 4"/>
          <p:cNvSpPr>
            <a:spLocks noGrp="1"/>
          </p:cNvSpPr>
          <p:nvPr>
            <p:ph type="ftr" sz="quarter" idx="11"/>
          </p:nvPr>
        </p:nvSpPr>
        <p:spPr/>
        <p:txBody>
          <a:bodyPr/>
          <a:lstStyle/>
          <a:p>
            <a:pPr>
              <a:defRPr/>
            </a:pPr>
            <a:endParaRPr lang="en-US"/>
          </a:p>
        </p:txBody>
      </p:sp>
      <p:sp>
        <p:nvSpPr>
          <p:cNvPr id="6" name="Marcador de número de diapositiva 5"/>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104149806"/>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Clic para editar título</a:t>
            </a:r>
            <a:endParaRPr lang="es-ES_tradnl"/>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4" name="Marcador de fecha 3"/>
          <p:cNvSpPr>
            <a:spLocks noGrp="1"/>
          </p:cNvSpPr>
          <p:nvPr>
            <p:ph type="dt" sz="half" idx="10"/>
          </p:nvPr>
        </p:nvSpPr>
        <p:spPr/>
        <p:txBody>
          <a:bodyPr/>
          <a:lstStyle/>
          <a:p>
            <a:fld id="{0386A418-29F6-C942-AA47-00F6AE4E86EC}" type="datetimeFigureOut">
              <a:rPr lang="en-US" smtClean="0"/>
              <a:pPr/>
              <a:t>3/14/2019</a:t>
            </a:fld>
            <a:endParaRPr lang="en-US"/>
          </a:p>
        </p:txBody>
      </p:sp>
      <p:sp>
        <p:nvSpPr>
          <p:cNvPr id="5" name="Marcador de pie de página 4"/>
          <p:cNvSpPr>
            <a:spLocks noGrp="1"/>
          </p:cNvSpPr>
          <p:nvPr>
            <p:ph type="ftr" sz="quarter" idx="11"/>
          </p:nvPr>
        </p:nvSpPr>
        <p:spPr/>
        <p:txBody>
          <a:bodyPr/>
          <a:lstStyle/>
          <a:p>
            <a:pPr>
              <a:defRPr/>
            </a:pPr>
            <a:endParaRPr lang="en-US"/>
          </a:p>
        </p:txBody>
      </p:sp>
      <p:sp>
        <p:nvSpPr>
          <p:cNvPr id="6" name="Marcador de número de diapositiva 5"/>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1899192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Clic para editar título</a:t>
            </a:r>
            <a:endParaRPr lang="es-ES_tradnl"/>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4" name="Marcador de fecha 3"/>
          <p:cNvSpPr>
            <a:spLocks noGrp="1"/>
          </p:cNvSpPr>
          <p:nvPr>
            <p:ph type="dt" sz="half" idx="10"/>
          </p:nvPr>
        </p:nvSpPr>
        <p:spPr/>
        <p:txBody>
          <a:bodyPr/>
          <a:lstStyle/>
          <a:p>
            <a:fld id="{0386A418-29F6-C942-AA47-00F6AE4E86EC}" type="datetimeFigureOut">
              <a:rPr lang="en-US" smtClean="0"/>
              <a:pPr/>
              <a:t>3/14/2019</a:t>
            </a:fld>
            <a:endParaRPr lang="en-US"/>
          </a:p>
        </p:txBody>
      </p:sp>
      <p:sp>
        <p:nvSpPr>
          <p:cNvPr id="5" name="Marcador de pie de página 4"/>
          <p:cNvSpPr>
            <a:spLocks noGrp="1"/>
          </p:cNvSpPr>
          <p:nvPr>
            <p:ph type="ftr" sz="quarter" idx="11"/>
          </p:nvPr>
        </p:nvSpPr>
        <p:spPr/>
        <p:txBody>
          <a:bodyPr/>
          <a:lstStyle/>
          <a:p>
            <a:pPr>
              <a:defRPr/>
            </a:pPr>
            <a:endParaRPr lang="en-US"/>
          </a:p>
        </p:txBody>
      </p:sp>
      <p:sp>
        <p:nvSpPr>
          <p:cNvPr id="6" name="Marcador de número de diapositiva 5"/>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1678935753"/>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Placeholder 1"/>
          <p:cNvSpPr>
            <a:spLocks noGrp="1" noChangeArrowheads="1"/>
          </p:cNvSpPr>
          <p:nvPr>
            <p:ph type="title"/>
          </p:nvPr>
        </p:nvSpPr>
        <p:spPr bwMode="auto">
          <a:xfrm>
            <a:off x="838201" y="569050"/>
            <a:ext cx="10511896" cy="598993"/>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
        <p:nvSpPr>
          <p:cNvPr id="6" name="Picture Placeholder 2"/>
          <p:cNvSpPr>
            <a:spLocks noGrp="1"/>
          </p:cNvSpPr>
          <p:nvPr>
            <p:ph type="pic" sz="quarter" idx="10"/>
          </p:nvPr>
        </p:nvSpPr>
        <p:spPr>
          <a:xfrm>
            <a:off x="6091376" y="1519591"/>
            <a:ext cx="5258721" cy="4323858"/>
          </a:xfrm>
          <a:ln>
            <a:noFill/>
          </a:ln>
        </p:spPr>
        <p:txBody>
          <a:bodyPr rtlCol="0">
            <a:normAutofit/>
          </a:bodyPr>
          <a:lstStyle/>
          <a:p>
            <a:pPr lvl="0"/>
            <a:endParaRPr lang="en-US" noProof="0"/>
          </a:p>
        </p:txBody>
      </p:sp>
      <p:sp>
        <p:nvSpPr>
          <p:cNvPr id="7" name="Text Placeholder 9"/>
          <p:cNvSpPr>
            <a:spLocks noGrp="1"/>
          </p:cNvSpPr>
          <p:nvPr>
            <p:ph type="body" sz="quarter" idx="17"/>
          </p:nvPr>
        </p:nvSpPr>
        <p:spPr>
          <a:xfrm>
            <a:off x="843173" y="1519592"/>
            <a:ext cx="5257079" cy="4323858"/>
          </a:xfrm>
        </p:spPr>
        <p:txBody>
          <a:bodyPr>
            <a:noAutofit/>
          </a:bodyPr>
          <a:lstStyle>
            <a:lvl1pPr marL="0" indent="0" algn="l">
              <a:lnSpc>
                <a:spcPct val="100000"/>
              </a:lnSpc>
              <a:spcBef>
                <a:spcPts val="0"/>
              </a:spcBef>
              <a:buNone/>
              <a:defRPr sz="1800" b="0" i="0" baseline="0">
                <a:solidFill>
                  <a:srgbClr val="8C8C8C"/>
                </a:solidFill>
                <a:latin typeface="Myriad Pro"/>
                <a:cs typeface="Myriad Pro"/>
              </a:defRPr>
            </a:lvl1pPr>
          </a:lstStyle>
          <a:p>
            <a:pPr lvl="0"/>
            <a:endParaRPr lang="id-ID" dirty="0"/>
          </a:p>
        </p:txBody>
      </p:sp>
      <p:pic>
        <p:nvPicPr>
          <p:cNvPr id="8" name="Picture 7"/>
          <p:cNvPicPr>
            <a:picLocks noChangeAspect="1"/>
          </p:cNvPicPr>
          <p:nvPr userDrawn="1"/>
        </p:nvPicPr>
        <p:blipFill>
          <a:blip r:embed="rId2"/>
          <a:stretch>
            <a:fillRect/>
          </a:stretch>
        </p:blipFill>
        <p:spPr>
          <a:xfrm>
            <a:off x="7681870" y="5922395"/>
            <a:ext cx="4320000" cy="789825"/>
          </a:xfrm>
          <a:prstGeom prst="rect">
            <a:avLst/>
          </a:prstGeom>
        </p:spPr>
      </p:pic>
    </p:spTree>
    <p:extLst>
      <p:ext uri="{BB962C8B-B14F-4D97-AF65-F5344CB8AC3E}">
        <p14:creationId xmlns:p14="http://schemas.microsoft.com/office/powerpoint/2010/main" val="2085562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Picture 02">
    <p:bg>
      <p:bgPr>
        <a:solidFill>
          <a:schemeClr val="bg2"/>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6091376" cy="6858000"/>
          </a:xfrm>
          <a:prstGeom prst="rect">
            <a:avLst/>
          </a:prstGeom>
          <a:solidFill>
            <a:srgbClr val="830051"/>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 name="Picture Placeholder 2"/>
          <p:cNvSpPr>
            <a:spLocks noGrp="1"/>
          </p:cNvSpPr>
          <p:nvPr>
            <p:ph type="pic" sz="quarter" idx="10"/>
          </p:nvPr>
        </p:nvSpPr>
        <p:spPr>
          <a:xfrm>
            <a:off x="6091376" y="0"/>
            <a:ext cx="6100624" cy="6858000"/>
          </a:xfrm>
          <a:ln>
            <a:noFill/>
          </a:ln>
        </p:spPr>
        <p:txBody>
          <a:bodyPr rtlCol="0">
            <a:normAutofit/>
          </a:bodyPr>
          <a:lstStyle/>
          <a:p>
            <a:pPr lvl="0"/>
            <a:endParaRPr lang="en-US" noProof="0"/>
          </a:p>
        </p:txBody>
      </p:sp>
      <p:sp>
        <p:nvSpPr>
          <p:cNvPr id="5" name="Text Placeholder 9"/>
          <p:cNvSpPr>
            <a:spLocks noGrp="1"/>
          </p:cNvSpPr>
          <p:nvPr>
            <p:ph type="body" sz="quarter" idx="17"/>
          </p:nvPr>
        </p:nvSpPr>
        <p:spPr>
          <a:xfrm>
            <a:off x="491671" y="3594968"/>
            <a:ext cx="5225371" cy="404595"/>
          </a:xfrm>
        </p:spPr>
        <p:txBody>
          <a:bodyPr>
            <a:noAutofit/>
          </a:bodyPr>
          <a:lstStyle>
            <a:lvl1pPr marL="0" indent="0" algn="l">
              <a:lnSpc>
                <a:spcPct val="100000"/>
              </a:lnSpc>
              <a:spcBef>
                <a:spcPts val="0"/>
              </a:spcBef>
              <a:buNone/>
              <a:defRPr sz="1800" b="0" i="0" baseline="0">
                <a:solidFill>
                  <a:schemeClr val="bg2"/>
                </a:solidFill>
                <a:latin typeface="Helvetica"/>
                <a:cs typeface="Myriad Pro"/>
              </a:defRPr>
            </a:lvl1pPr>
          </a:lstStyle>
          <a:p>
            <a:pPr lvl="0"/>
            <a:endParaRPr lang="id-ID" dirty="0"/>
          </a:p>
        </p:txBody>
      </p:sp>
      <p:sp>
        <p:nvSpPr>
          <p:cNvPr id="6" name="Text Placeholder 9"/>
          <p:cNvSpPr>
            <a:spLocks noGrp="1"/>
          </p:cNvSpPr>
          <p:nvPr>
            <p:ph type="body" sz="quarter" idx="18"/>
          </p:nvPr>
        </p:nvSpPr>
        <p:spPr>
          <a:xfrm>
            <a:off x="491671" y="2828489"/>
            <a:ext cx="5211724" cy="686979"/>
          </a:xfrm>
        </p:spPr>
        <p:txBody>
          <a:bodyPr>
            <a:noAutofit/>
          </a:bodyPr>
          <a:lstStyle>
            <a:lvl1pPr marL="0" indent="0" algn="l">
              <a:lnSpc>
                <a:spcPct val="100000"/>
              </a:lnSpc>
              <a:spcBef>
                <a:spcPts val="0"/>
              </a:spcBef>
              <a:buNone/>
              <a:defRPr sz="3200" b="1" i="0" baseline="0">
                <a:solidFill>
                  <a:schemeClr val="bg2"/>
                </a:solidFill>
                <a:latin typeface="Helvetica"/>
                <a:cs typeface="Myriad Pro"/>
              </a:defRPr>
            </a:lvl1pPr>
          </a:lstStyle>
          <a:p>
            <a:pPr lvl="0"/>
            <a:endParaRPr lang="id-ID" dirty="0"/>
          </a:p>
        </p:txBody>
      </p:sp>
      <p:pic>
        <p:nvPicPr>
          <p:cNvPr id="2" name="Picture 1"/>
          <p:cNvPicPr>
            <a:picLocks noChangeAspect="1"/>
          </p:cNvPicPr>
          <p:nvPr userDrawn="1"/>
        </p:nvPicPr>
        <p:blipFill>
          <a:blip r:embed="rId2"/>
          <a:stretch>
            <a:fillRect/>
          </a:stretch>
        </p:blipFill>
        <p:spPr>
          <a:xfrm>
            <a:off x="374489" y="5867186"/>
            <a:ext cx="4320000" cy="789825"/>
          </a:xfrm>
          <a:prstGeom prst="rect">
            <a:avLst/>
          </a:prstGeom>
        </p:spPr>
      </p:pic>
    </p:spTree>
    <p:extLst>
      <p:ext uri="{BB962C8B-B14F-4D97-AF65-F5344CB8AC3E}">
        <p14:creationId xmlns:p14="http://schemas.microsoft.com/office/powerpoint/2010/main" val="8248512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Picture 02">
    <p:bg>
      <p:bgPr>
        <a:solidFill>
          <a:schemeClr val="bg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091376" y="0"/>
            <a:ext cx="6100624" cy="6858000"/>
          </a:xfrm>
          <a:ln>
            <a:noFill/>
          </a:ln>
        </p:spPr>
        <p:txBody>
          <a:bodyPr rtlCol="0">
            <a:normAutofit/>
          </a:bodyPr>
          <a:lstStyle/>
          <a:p>
            <a:pPr lvl="0"/>
            <a:endParaRPr lang="en-US" noProof="0"/>
          </a:p>
        </p:txBody>
      </p:sp>
      <p:pic>
        <p:nvPicPr>
          <p:cNvPr id="2" name="Picture 1"/>
          <p:cNvPicPr>
            <a:picLocks noChangeAspect="1"/>
          </p:cNvPicPr>
          <p:nvPr userDrawn="1"/>
        </p:nvPicPr>
        <p:blipFill>
          <a:blip r:embed="rId2"/>
          <a:stretch>
            <a:fillRect/>
          </a:stretch>
        </p:blipFill>
        <p:spPr>
          <a:xfrm>
            <a:off x="493196" y="440932"/>
            <a:ext cx="1155700" cy="304800"/>
          </a:xfrm>
          <a:prstGeom prst="rect">
            <a:avLst/>
          </a:prstGeom>
        </p:spPr>
      </p:pic>
      <p:sp>
        <p:nvSpPr>
          <p:cNvPr id="8" name="Rectangle 7"/>
          <p:cNvSpPr/>
          <p:nvPr userDrawn="1"/>
        </p:nvSpPr>
        <p:spPr>
          <a:xfrm>
            <a:off x="0" y="0"/>
            <a:ext cx="6091376" cy="6858000"/>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5" name="Text Placeholder 9"/>
          <p:cNvSpPr>
            <a:spLocks noGrp="1"/>
          </p:cNvSpPr>
          <p:nvPr>
            <p:ph type="body" sz="quarter" idx="17"/>
          </p:nvPr>
        </p:nvSpPr>
        <p:spPr>
          <a:xfrm>
            <a:off x="503010" y="3594968"/>
            <a:ext cx="5100319" cy="404595"/>
          </a:xfrm>
        </p:spPr>
        <p:txBody>
          <a:bodyPr>
            <a:noAutofit/>
          </a:bodyPr>
          <a:lstStyle>
            <a:lvl1pPr marL="0" indent="0" algn="l">
              <a:lnSpc>
                <a:spcPct val="100000"/>
              </a:lnSpc>
              <a:spcBef>
                <a:spcPts val="0"/>
              </a:spcBef>
              <a:buNone/>
              <a:defRPr sz="1800" b="0" i="0" baseline="0">
                <a:solidFill>
                  <a:srgbClr val="8C8C8C"/>
                </a:solidFill>
                <a:latin typeface="Helvetica"/>
                <a:cs typeface="Myriad Pro"/>
              </a:defRPr>
            </a:lvl1pPr>
          </a:lstStyle>
          <a:p>
            <a:pPr lvl="0"/>
            <a:endParaRPr lang="id-ID" dirty="0"/>
          </a:p>
        </p:txBody>
      </p:sp>
      <p:sp>
        <p:nvSpPr>
          <p:cNvPr id="6" name="Text Placeholder 9"/>
          <p:cNvSpPr>
            <a:spLocks noGrp="1"/>
          </p:cNvSpPr>
          <p:nvPr>
            <p:ph type="body" sz="quarter" idx="18"/>
          </p:nvPr>
        </p:nvSpPr>
        <p:spPr>
          <a:xfrm>
            <a:off x="503010" y="2828489"/>
            <a:ext cx="5086998" cy="686979"/>
          </a:xfrm>
        </p:spPr>
        <p:txBody>
          <a:bodyPr>
            <a:noAutofit/>
          </a:bodyPr>
          <a:lstStyle>
            <a:lvl1pPr marL="0" indent="0" algn="l">
              <a:lnSpc>
                <a:spcPct val="100000"/>
              </a:lnSpc>
              <a:spcBef>
                <a:spcPts val="0"/>
              </a:spcBef>
              <a:buNone/>
              <a:defRPr sz="3200" b="1" i="0" baseline="0">
                <a:solidFill>
                  <a:srgbClr val="830051"/>
                </a:solidFill>
                <a:latin typeface="Helvetica"/>
                <a:cs typeface="Myriad Pro"/>
              </a:defRPr>
            </a:lvl1pPr>
          </a:lstStyle>
          <a:p>
            <a:pPr lvl="0"/>
            <a:endParaRPr lang="id-ID" dirty="0"/>
          </a:p>
        </p:txBody>
      </p:sp>
      <p:pic>
        <p:nvPicPr>
          <p:cNvPr id="4" name="Picture 3"/>
          <p:cNvPicPr>
            <a:picLocks noChangeAspect="1"/>
          </p:cNvPicPr>
          <p:nvPr userDrawn="1"/>
        </p:nvPicPr>
        <p:blipFill>
          <a:blip r:embed="rId3"/>
          <a:stretch>
            <a:fillRect/>
          </a:stretch>
        </p:blipFill>
        <p:spPr>
          <a:xfrm>
            <a:off x="438916" y="5894788"/>
            <a:ext cx="4320000" cy="789825"/>
          </a:xfrm>
          <a:prstGeom prst="rect">
            <a:avLst/>
          </a:prstGeom>
        </p:spPr>
      </p:pic>
    </p:spTree>
    <p:extLst>
      <p:ext uri="{BB962C8B-B14F-4D97-AF65-F5344CB8AC3E}">
        <p14:creationId xmlns:p14="http://schemas.microsoft.com/office/powerpoint/2010/main" val="17823091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Rectangle 5"/>
          <p:cNvSpPr/>
          <p:nvPr userDrawn="1"/>
        </p:nvSpPr>
        <p:spPr>
          <a:xfrm>
            <a:off x="0" y="0"/>
            <a:ext cx="6091376" cy="6858000"/>
          </a:xfrm>
          <a:prstGeom prst="rect">
            <a:avLst/>
          </a:prstGeom>
          <a:solidFill>
            <a:srgbClr val="003865"/>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7" name="Picture Placeholder 2"/>
          <p:cNvSpPr>
            <a:spLocks noGrp="1"/>
          </p:cNvSpPr>
          <p:nvPr>
            <p:ph type="pic" sz="quarter" idx="10"/>
          </p:nvPr>
        </p:nvSpPr>
        <p:spPr>
          <a:xfrm>
            <a:off x="6091376" y="0"/>
            <a:ext cx="6100624" cy="6858000"/>
          </a:xfrm>
          <a:ln>
            <a:noFill/>
          </a:ln>
        </p:spPr>
        <p:txBody>
          <a:bodyPr rtlCol="0">
            <a:normAutofit/>
          </a:bodyPr>
          <a:lstStyle/>
          <a:p>
            <a:pPr lvl="0"/>
            <a:endParaRPr lang="en-US" noProof="0"/>
          </a:p>
        </p:txBody>
      </p:sp>
      <p:sp>
        <p:nvSpPr>
          <p:cNvPr id="8" name="Text Placeholder 9"/>
          <p:cNvSpPr>
            <a:spLocks noGrp="1"/>
          </p:cNvSpPr>
          <p:nvPr>
            <p:ph type="body" sz="quarter" idx="17"/>
          </p:nvPr>
        </p:nvSpPr>
        <p:spPr>
          <a:xfrm>
            <a:off x="491671" y="3594968"/>
            <a:ext cx="5225371" cy="404595"/>
          </a:xfrm>
        </p:spPr>
        <p:txBody>
          <a:bodyPr>
            <a:noAutofit/>
          </a:bodyPr>
          <a:lstStyle>
            <a:lvl1pPr marL="0" indent="0" algn="l">
              <a:lnSpc>
                <a:spcPct val="100000"/>
              </a:lnSpc>
              <a:spcBef>
                <a:spcPts val="0"/>
              </a:spcBef>
              <a:buNone/>
              <a:defRPr sz="1800" b="0" i="0" baseline="0">
                <a:solidFill>
                  <a:schemeClr val="bg2"/>
                </a:solidFill>
                <a:latin typeface="Helvetica"/>
                <a:cs typeface="Myriad Pro"/>
              </a:defRPr>
            </a:lvl1pPr>
          </a:lstStyle>
          <a:p>
            <a:pPr lvl="0"/>
            <a:endParaRPr lang="id-ID" dirty="0"/>
          </a:p>
        </p:txBody>
      </p:sp>
      <p:sp>
        <p:nvSpPr>
          <p:cNvPr id="9" name="Text Placeholder 9"/>
          <p:cNvSpPr>
            <a:spLocks noGrp="1"/>
          </p:cNvSpPr>
          <p:nvPr>
            <p:ph type="body" sz="quarter" idx="18"/>
          </p:nvPr>
        </p:nvSpPr>
        <p:spPr>
          <a:xfrm>
            <a:off x="491671" y="2828489"/>
            <a:ext cx="5211724" cy="686979"/>
          </a:xfrm>
        </p:spPr>
        <p:txBody>
          <a:bodyPr>
            <a:noAutofit/>
          </a:bodyPr>
          <a:lstStyle>
            <a:lvl1pPr marL="0" indent="0" algn="l">
              <a:lnSpc>
                <a:spcPct val="100000"/>
              </a:lnSpc>
              <a:spcBef>
                <a:spcPts val="0"/>
              </a:spcBef>
              <a:buNone/>
              <a:defRPr sz="3200" b="1" i="0" baseline="0">
                <a:solidFill>
                  <a:schemeClr val="bg2"/>
                </a:solidFill>
                <a:latin typeface="Helvetica"/>
                <a:cs typeface="Myriad Pro"/>
              </a:defRPr>
            </a:lvl1pPr>
          </a:lstStyle>
          <a:p>
            <a:pPr lvl="0"/>
            <a:endParaRPr lang="id-ID" dirty="0"/>
          </a:p>
        </p:txBody>
      </p:sp>
      <p:pic>
        <p:nvPicPr>
          <p:cNvPr id="10" name="Picture 9"/>
          <p:cNvPicPr>
            <a:picLocks noChangeAspect="1"/>
          </p:cNvPicPr>
          <p:nvPr userDrawn="1"/>
        </p:nvPicPr>
        <p:blipFill>
          <a:blip r:embed="rId2"/>
          <a:stretch>
            <a:fillRect/>
          </a:stretch>
        </p:blipFill>
        <p:spPr>
          <a:xfrm>
            <a:off x="374489" y="5867186"/>
            <a:ext cx="4320000" cy="789825"/>
          </a:xfrm>
          <a:prstGeom prst="rect">
            <a:avLst/>
          </a:prstGeom>
        </p:spPr>
      </p:pic>
    </p:spTree>
    <p:extLst>
      <p:ext uri="{BB962C8B-B14F-4D97-AF65-F5344CB8AC3E}">
        <p14:creationId xmlns:p14="http://schemas.microsoft.com/office/powerpoint/2010/main" val="7916652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10" name="Rectangle 9"/>
          <p:cNvSpPr/>
          <p:nvPr userDrawn="1"/>
        </p:nvSpPr>
        <p:spPr>
          <a:xfrm>
            <a:off x="0" y="0"/>
            <a:ext cx="6091376" cy="6858000"/>
          </a:xfrm>
          <a:prstGeom prst="rect">
            <a:avLst/>
          </a:prstGeom>
          <a:solidFill>
            <a:srgbClr val="C4D600"/>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6" name="Picture Placeholder 2"/>
          <p:cNvSpPr>
            <a:spLocks noGrp="1"/>
          </p:cNvSpPr>
          <p:nvPr>
            <p:ph type="pic" sz="quarter" idx="10"/>
          </p:nvPr>
        </p:nvSpPr>
        <p:spPr>
          <a:xfrm>
            <a:off x="6091376" y="0"/>
            <a:ext cx="6100624" cy="6858000"/>
          </a:xfrm>
          <a:ln>
            <a:noFill/>
          </a:ln>
        </p:spPr>
        <p:txBody>
          <a:bodyPr rtlCol="0">
            <a:normAutofit/>
          </a:bodyPr>
          <a:lstStyle/>
          <a:p>
            <a:pPr lvl="0"/>
            <a:endParaRPr lang="en-US" noProof="0"/>
          </a:p>
        </p:txBody>
      </p:sp>
      <p:sp>
        <p:nvSpPr>
          <p:cNvPr id="7" name="Text Placeholder 9"/>
          <p:cNvSpPr>
            <a:spLocks noGrp="1"/>
          </p:cNvSpPr>
          <p:nvPr>
            <p:ph type="body" sz="quarter" idx="17"/>
          </p:nvPr>
        </p:nvSpPr>
        <p:spPr>
          <a:xfrm>
            <a:off x="491671" y="3594968"/>
            <a:ext cx="5225371" cy="404595"/>
          </a:xfrm>
        </p:spPr>
        <p:txBody>
          <a:bodyPr>
            <a:noAutofit/>
          </a:bodyPr>
          <a:lstStyle>
            <a:lvl1pPr marL="0" indent="0" algn="l">
              <a:lnSpc>
                <a:spcPct val="100000"/>
              </a:lnSpc>
              <a:spcBef>
                <a:spcPts val="0"/>
              </a:spcBef>
              <a:buNone/>
              <a:defRPr sz="1800" b="0" i="0" baseline="0">
                <a:solidFill>
                  <a:schemeClr val="bg2"/>
                </a:solidFill>
                <a:latin typeface="Helvetica"/>
                <a:cs typeface="Myriad Pro"/>
              </a:defRPr>
            </a:lvl1pPr>
          </a:lstStyle>
          <a:p>
            <a:pPr lvl="0"/>
            <a:endParaRPr lang="id-ID" dirty="0"/>
          </a:p>
        </p:txBody>
      </p:sp>
      <p:sp>
        <p:nvSpPr>
          <p:cNvPr id="8" name="Text Placeholder 9"/>
          <p:cNvSpPr>
            <a:spLocks noGrp="1"/>
          </p:cNvSpPr>
          <p:nvPr>
            <p:ph type="body" sz="quarter" idx="18"/>
          </p:nvPr>
        </p:nvSpPr>
        <p:spPr>
          <a:xfrm>
            <a:off x="491671" y="2828489"/>
            <a:ext cx="5211724" cy="686979"/>
          </a:xfrm>
        </p:spPr>
        <p:txBody>
          <a:bodyPr>
            <a:noAutofit/>
          </a:bodyPr>
          <a:lstStyle>
            <a:lvl1pPr marL="0" indent="0" algn="l">
              <a:lnSpc>
                <a:spcPct val="100000"/>
              </a:lnSpc>
              <a:spcBef>
                <a:spcPts val="0"/>
              </a:spcBef>
              <a:buNone/>
              <a:defRPr sz="3200" b="1" i="0" baseline="0">
                <a:solidFill>
                  <a:schemeClr val="bg2"/>
                </a:solidFill>
                <a:latin typeface="Helvetica"/>
                <a:cs typeface="Myriad Pro"/>
              </a:defRPr>
            </a:lvl1pPr>
          </a:lstStyle>
          <a:p>
            <a:pPr lvl="0"/>
            <a:endParaRPr lang="id-ID" dirty="0"/>
          </a:p>
        </p:txBody>
      </p:sp>
      <p:pic>
        <p:nvPicPr>
          <p:cNvPr id="9" name="Picture 8"/>
          <p:cNvPicPr>
            <a:picLocks noChangeAspect="1"/>
          </p:cNvPicPr>
          <p:nvPr userDrawn="1"/>
        </p:nvPicPr>
        <p:blipFill>
          <a:blip r:embed="rId2"/>
          <a:stretch>
            <a:fillRect/>
          </a:stretch>
        </p:blipFill>
        <p:spPr>
          <a:xfrm>
            <a:off x="374489" y="5867186"/>
            <a:ext cx="4320000" cy="789825"/>
          </a:xfrm>
          <a:prstGeom prst="rect">
            <a:avLst/>
          </a:prstGeom>
        </p:spPr>
      </p:pic>
    </p:spTree>
    <p:extLst>
      <p:ext uri="{BB962C8B-B14F-4D97-AF65-F5344CB8AC3E}">
        <p14:creationId xmlns:p14="http://schemas.microsoft.com/office/powerpoint/2010/main" val="41001550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Clic para editar título</a:t>
            </a:r>
            <a:endParaRPr lang="es-ES_tradnl"/>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4" name="Marcador de fecha 3"/>
          <p:cNvSpPr>
            <a:spLocks noGrp="1"/>
          </p:cNvSpPr>
          <p:nvPr>
            <p:ph type="dt" sz="half" idx="10"/>
          </p:nvPr>
        </p:nvSpPr>
        <p:spPr/>
        <p:txBody>
          <a:bodyPr/>
          <a:lstStyle/>
          <a:p>
            <a:fld id="{0386A418-29F6-C942-AA47-00F6AE4E86EC}" type="datetimeFigureOut">
              <a:rPr lang="en-US" smtClean="0"/>
              <a:pPr/>
              <a:t>3/14/2019</a:t>
            </a:fld>
            <a:endParaRPr lang="en-US"/>
          </a:p>
        </p:txBody>
      </p:sp>
      <p:sp>
        <p:nvSpPr>
          <p:cNvPr id="5" name="Marcador de pie de página 4"/>
          <p:cNvSpPr>
            <a:spLocks noGrp="1"/>
          </p:cNvSpPr>
          <p:nvPr>
            <p:ph type="ftr" sz="quarter" idx="11"/>
          </p:nvPr>
        </p:nvSpPr>
        <p:spPr/>
        <p:txBody>
          <a:bodyPr/>
          <a:lstStyle/>
          <a:p>
            <a:pPr>
              <a:defRPr/>
            </a:pPr>
            <a:endParaRPr lang="en-US"/>
          </a:p>
        </p:txBody>
      </p:sp>
      <p:sp>
        <p:nvSpPr>
          <p:cNvPr id="6" name="Marcador de número de diapositiva 5"/>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246617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Clic para editar título</a:t>
            </a:r>
            <a:endParaRPr lang="es-ES_tradnl"/>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0386A418-29F6-C942-AA47-00F6AE4E86EC}" type="datetimeFigureOut">
              <a:rPr lang="en-US" smtClean="0"/>
              <a:pPr/>
              <a:t>3/14/2019</a:t>
            </a:fld>
            <a:endParaRPr lang="en-US"/>
          </a:p>
        </p:txBody>
      </p:sp>
      <p:sp>
        <p:nvSpPr>
          <p:cNvPr id="5" name="Marcador de pie de página 4"/>
          <p:cNvSpPr>
            <a:spLocks noGrp="1"/>
          </p:cNvSpPr>
          <p:nvPr>
            <p:ph type="ftr" sz="quarter" idx="11"/>
          </p:nvPr>
        </p:nvSpPr>
        <p:spPr/>
        <p:txBody>
          <a:bodyPr/>
          <a:lstStyle/>
          <a:p>
            <a:pPr>
              <a:defRPr/>
            </a:pPr>
            <a:endParaRPr lang="en-US"/>
          </a:p>
        </p:txBody>
      </p:sp>
      <p:sp>
        <p:nvSpPr>
          <p:cNvPr id="6" name="Marcador de número de diapositiva 5"/>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250782849"/>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Clic para editar título</a:t>
            </a:r>
            <a:endParaRPr lang="es-ES_tradnl"/>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5" name="Marcador de fecha 4"/>
          <p:cNvSpPr>
            <a:spLocks noGrp="1"/>
          </p:cNvSpPr>
          <p:nvPr>
            <p:ph type="dt" sz="half" idx="10"/>
          </p:nvPr>
        </p:nvSpPr>
        <p:spPr/>
        <p:txBody>
          <a:bodyPr/>
          <a:lstStyle/>
          <a:p>
            <a:fld id="{0386A418-29F6-C942-AA47-00F6AE4E86EC}" type="datetimeFigureOut">
              <a:rPr lang="en-US" smtClean="0"/>
              <a:pPr/>
              <a:t>3/14/2019</a:t>
            </a:fld>
            <a:endParaRPr lang="en-US"/>
          </a:p>
        </p:txBody>
      </p:sp>
      <p:sp>
        <p:nvSpPr>
          <p:cNvPr id="6" name="Marcador de pie de página 5"/>
          <p:cNvSpPr>
            <a:spLocks noGrp="1"/>
          </p:cNvSpPr>
          <p:nvPr>
            <p:ph type="ftr" sz="quarter" idx="11"/>
          </p:nvPr>
        </p:nvSpPr>
        <p:spPr/>
        <p:txBody>
          <a:bodyPr/>
          <a:lstStyle/>
          <a:p>
            <a:pPr>
              <a:defRPr/>
            </a:pPr>
            <a:endParaRPr lang="en-US"/>
          </a:p>
        </p:txBody>
      </p:sp>
      <p:sp>
        <p:nvSpPr>
          <p:cNvPr id="7" name="Marcador de número de diapositiva 6"/>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1544427729"/>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Clic para editar título</a:t>
            </a:r>
            <a:endParaRPr lang="es-ES_tradnl"/>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7" name="Marcador de fecha 6"/>
          <p:cNvSpPr>
            <a:spLocks noGrp="1"/>
          </p:cNvSpPr>
          <p:nvPr>
            <p:ph type="dt" sz="half" idx="10"/>
          </p:nvPr>
        </p:nvSpPr>
        <p:spPr/>
        <p:txBody>
          <a:bodyPr/>
          <a:lstStyle/>
          <a:p>
            <a:fld id="{0386A418-29F6-C942-AA47-00F6AE4E86EC}" type="datetimeFigureOut">
              <a:rPr lang="en-US" smtClean="0"/>
              <a:pPr/>
              <a:t>3/14/2019</a:t>
            </a:fld>
            <a:endParaRPr lang="en-US"/>
          </a:p>
        </p:txBody>
      </p:sp>
      <p:sp>
        <p:nvSpPr>
          <p:cNvPr id="8" name="Marcador de pie de página 7"/>
          <p:cNvSpPr>
            <a:spLocks noGrp="1"/>
          </p:cNvSpPr>
          <p:nvPr>
            <p:ph type="ftr" sz="quarter" idx="11"/>
          </p:nvPr>
        </p:nvSpPr>
        <p:spPr/>
        <p:txBody>
          <a:bodyPr/>
          <a:lstStyle/>
          <a:p>
            <a:pPr>
              <a:defRPr/>
            </a:pPr>
            <a:endParaRPr lang="en-US"/>
          </a:p>
        </p:txBody>
      </p:sp>
      <p:sp>
        <p:nvSpPr>
          <p:cNvPr id="9" name="Marcador de número de diapositiva 8"/>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56200001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Clic para editar título</a:t>
            </a:r>
            <a:endParaRPr lang="es-ES_tradnl"/>
          </a:p>
        </p:txBody>
      </p:sp>
      <p:sp>
        <p:nvSpPr>
          <p:cNvPr id="3" name="Marcador de fecha 2"/>
          <p:cNvSpPr>
            <a:spLocks noGrp="1"/>
          </p:cNvSpPr>
          <p:nvPr>
            <p:ph type="dt" sz="half" idx="10"/>
          </p:nvPr>
        </p:nvSpPr>
        <p:spPr/>
        <p:txBody>
          <a:bodyPr/>
          <a:lstStyle/>
          <a:p>
            <a:fld id="{0386A418-29F6-C942-AA47-00F6AE4E86EC}" type="datetimeFigureOut">
              <a:rPr lang="en-US" smtClean="0"/>
              <a:pPr/>
              <a:t>3/14/2019</a:t>
            </a:fld>
            <a:endParaRPr lang="en-US"/>
          </a:p>
        </p:txBody>
      </p:sp>
      <p:sp>
        <p:nvSpPr>
          <p:cNvPr id="4" name="Marcador de pie de página 3"/>
          <p:cNvSpPr>
            <a:spLocks noGrp="1"/>
          </p:cNvSpPr>
          <p:nvPr>
            <p:ph type="ftr" sz="quarter" idx="11"/>
          </p:nvPr>
        </p:nvSpPr>
        <p:spPr/>
        <p:txBody>
          <a:bodyPr/>
          <a:lstStyle/>
          <a:p>
            <a:pPr>
              <a:defRPr/>
            </a:pPr>
            <a:endParaRPr lang="en-US"/>
          </a:p>
        </p:txBody>
      </p:sp>
      <p:sp>
        <p:nvSpPr>
          <p:cNvPr id="5" name="Marcador de número de diapositiva 4"/>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901155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0386A418-29F6-C942-AA47-00F6AE4E86EC}" type="datetimeFigureOut">
              <a:rPr lang="en-US" smtClean="0"/>
              <a:pPr/>
              <a:t>3/14/2019</a:t>
            </a:fld>
            <a:endParaRPr lang="en-US"/>
          </a:p>
        </p:txBody>
      </p:sp>
      <p:sp>
        <p:nvSpPr>
          <p:cNvPr id="3" name="Marcador de pie de página 2"/>
          <p:cNvSpPr>
            <a:spLocks noGrp="1"/>
          </p:cNvSpPr>
          <p:nvPr>
            <p:ph type="ftr" sz="quarter" idx="11"/>
          </p:nvPr>
        </p:nvSpPr>
        <p:spPr/>
        <p:txBody>
          <a:bodyPr/>
          <a:lstStyle/>
          <a:p>
            <a:pPr>
              <a:defRPr/>
            </a:pPr>
            <a:endParaRPr lang="en-US"/>
          </a:p>
        </p:txBody>
      </p:sp>
      <p:sp>
        <p:nvSpPr>
          <p:cNvPr id="4" name="Marcador de número de diapositiva 3"/>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1670717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Clic para editar título</a:t>
            </a:r>
            <a:endParaRPr lang="es-ES_tradnl"/>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0386A418-29F6-C942-AA47-00F6AE4E86EC}" type="datetimeFigureOut">
              <a:rPr lang="en-US" smtClean="0"/>
              <a:pPr/>
              <a:t>3/14/2019</a:t>
            </a:fld>
            <a:endParaRPr lang="en-US"/>
          </a:p>
        </p:txBody>
      </p:sp>
      <p:sp>
        <p:nvSpPr>
          <p:cNvPr id="6" name="Marcador de pie de página 5"/>
          <p:cNvSpPr>
            <a:spLocks noGrp="1"/>
          </p:cNvSpPr>
          <p:nvPr>
            <p:ph type="ftr" sz="quarter" idx="11"/>
          </p:nvPr>
        </p:nvSpPr>
        <p:spPr/>
        <p:txBody>
          <a:bodyPr/>
          <a:lstStyle/>
          <a:p>
            <a:pPr>
              <a:defRPr/>
            </a:pPr>
            <a:endParaRPr lang="en-US"/>
          </a:p>
        </p:txBody>
      </p:sp>
      <p:sp>
        <p:nvSpPr>
          <p:cNvPr id="7" name="Marcador de número de diapositiva 6"/>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140033797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Clic para editar título</a:t>
            </a:r>
            <a:endParaRPr lang="es-ES_tradnl"/>
          </a:p>
        </p:txBody>
      </p:sp>
      <p:sp>
        <p:nvSpPr>
          <p:cNvPr id="3" name="Marcador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0386A418-29F6-C942-AA47-00F6AE4E86EC}" type="datetimeFigureOut">
              <a:rPr lang="en-US" smtClean="0"/>
              <a:pPr/>
              <a:t>3/14/2019</a:t>
            </a:fld>
            <a:endParaRPr lang="en-US"/>
          </a:p>
        </p:txBody>
      </p:sp>
      <p:sp>
        <p:nvSpPr>
          <p:cNvPr id="6" name="Marcador de pie de página 5"/>
          <p:cNvSpPr>
            <a:spLocks noGrp="1"/>
          </p:cNvSpPr>
          <p:nvPr>
            <p:ph type="ftr" sz="quarter" idx="11"/>
          </p:nvPr>
        </p:nvSpPr>
        <p:spPr/>
        <p:txBody>
          <a:bodyPr/>
          <a:lstStyle/>
          <a:p>
            <a:pPr>
              <a:defRPr/>
            </a:pPr>
            <a:endParaRPr lang="en-US"/>
          </a:p>
        </p:txBody>
      </p:sp>
      <p:sp>
        <p:nvSpPr>
          <p:cNvPr id="7" name="Marcador de número de diapositiva 6"/>
          <p:cNvSpPr>
            <a:spLocks noGrp="1"/>
          </p:cNvSpPr>
          <p:nvPr>
            <p:ph type="sldNum" sz="quarter" idx="12"/>
          </p:nvPr>
        </p:nvSpPr>
        <p:spPr/>
        <p:txBody>
          <a:bodyPr/>
          <a:lstStyle/>
          <a:p>
            <a:fld id="{DF244829-62D2-BA43-96C0-A96FCAFCB24E}" type="slidenum">
              <a:rPr lang="en-US" smtClean="0"/>
              <a:pPr/>
              <a:t>‹Nº›</a:t>
            </a:fld>
            <a:endParaRPr lang="en-US"/>
          </a:p>
        </p:txBody>
      </p:sp>
    </p:spTree>
    <p:extLst>
      <p:ext uri="{BB962C8B-B14F-4D97-AF65-F5344CB8AC3E}">
        <p14:creationId xmlns:p14="http://schemas.microsoft.com/office/powerpoint/2010/main" val="1207058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Clic para editar título</a:t>
            </a:r>
            <a:endParaRPr lang="es-ES_tradnl"/>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86A418-29F6-C942-AA47-00F6AE4E86EC}" type="datetimeFigureOut">
              <a:rPr lang="en-US" smtClean="0"/>
              <a:pPr/>
              <a:t>3/14/2019</a:t>
            </a:fld>
            <a:endParaRPr lang="en-U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244829-62D2-BA43-96C0-A96FCAFCB24E}" type="slidenum">
              <a:rPr lang="en-US" smtClean="0"/>
              <a:pPr/>
              <a:t>‹Nº›</a:t>
            </a:fld>
            <a:endParaRPr lang="en-US"/>
          </a:p>
        </p:txBody>
      </p:sp>
      <p:sp>
        <p:nvSpPr>
          <p:cNvPr id="7" name="Rectangle 6"/>
          <p:cNvSpPr/>
          <p:nvPr userDrawn="1"/>
        </p:nvSpPr>
        <p:spPr>
          <a:xfrm>
            <a:off x="0" y="0"/>
            <a:ext cx="328824" cy="6858000"/>
          </a:xfrm>
          <a:prstGeom prst="rect">
            <a:avLst/>
          </a:prstGeom>
          <a:solidFill>
            <a:srgbClr val="830051"/>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206870957"/>
      </p:ext>
    </p:extLst>
  </p:cSld>
  <p:clrMap bg1="lt1" tx1="dk1" bg2="lt2" tx2="dk2" accent1="accent1" accent2="accent2" accent3="accent3" accent4="accent4" accent5="accent5" accent6="accent6" hlink="hlink" folHlink="folHlink"/>
  <p:sldLayoutIdLst>
    <p:sldLayoutId id="2147484047" r:id="rId1"/>
    <p:sldLayoutId id="2147484048" r:id="rId2"/>
    <p:sldLayoutId id="2147484049" r:id="rId3"/>
    <p:sldLayoutId id="2147484050" r:id="rId4"/>
    <p:sldLayoutId id="2147484051" r:id="rId5"/>
    <p:sldLayoutId id="2147484052" r:id="rId6"/>
    <p:sldLayoutId id="2147484053" r:id="rId7"/>
    <p:sldLayoutId id="2147484054" r:id="rId8"/>
    <p:sldLayoutId id="2147484055" r:id="rId9"/>
    <p:sldLayoutId id="2147484056" r:id="rId10"/>
    <p:sldLayoutId id="2147484057" r:id="rId11"/>
    <p:sldLayoutId id="2147484058" r:id="rId12"/>
    <p:sldLayoutId id="2147484059" r:id="rId13"/>
    <p:sldLayoutId id="2147483713" r:id="rId14"/>
    <p:sldLayoutId id="2147483716" r:id="rId15"/>
    <p:sldLayoutId id="214748371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6.tiff"/></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7.tiff"/></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8.tiff"/></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9.tiff"/></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0.tiff"/></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21.tiff"/></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2.tiff"/></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3.tiff"/></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24.tiff"/></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5.tiff"/></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26.tiff"/></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27.tiff"/></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28.tiff"/></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29.tiff"/></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30.emf"/></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8.tiff"/></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31.emf"/></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32.emf"/></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8.tiff"/></Relationships>
</file>

<file path=ppt/slides/_rels/slide5.xml.rels><?xml version="1.0" encoding="UTF-8" standalone="yes"?>
<Relationships xmlns="http://schemas.openxmlformats.org/package/2006/relationships"><Relationship Id="rId8" Type="http://schemas.openxmlformats.org/officeDocument/2006/relationships/slide" Target="slide16.xml"/><Relationship Id="rId3" Type="http://schemas.openxmlformats.org/officeDocument/2006/relationships/slide" Target="slide6.xml"/><Relationship Id="rId7" Type="http://schemas.openxmlformats.org/officeDocument/2006/relationships/slide" Target="slide15.xml"/><Relationship Id="rId2" Type="http://schemas.openxmlformats.org/officeDocument/2006/relationships/image" Target="../media/image7.png"/><Relationship Id="rId1" Type="http://schemas.openxmlformats.org/officeDocument/2006/relationships/slideLayout" Target="../slideLayouts/slideLayout4.xml"/><Relationship Id="rId6" Type="http://schemas.openxmlformats.org/officeDocument/2006/relationships/slide" Target="slide14.xml"/><Relationship Id="rId5" Type="http://schemas.openxmlformats.org/officeDocument/2006/relationships/slide" Target="slide13.xml"/><Relationship Id="rId4" Type="http://schemas.openxmlformats.org/officeDocument/2006/relationships/slide" Target="slide8.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3.tiff"/><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tiff"/></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4.tiff"/></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744"/>
            <a:ext cx="12191999" cy="7153314"/>
          </a:xfrm>
          <a:prstGeom prst="rect">
            <a:avLst/>
          </a:prstGeom>
        </p:spPr>
      </p:pic>
      <p:sp>
        <p:nvSpPr>
          <p:cNvPr id="8" name="TextBox 7"/>
          <p:cNvSpPr txBox="1"/>
          <p:nvPr/>
        </p:nvSpPr>
        <p:spPr>
          <a:xfrm>
            <a:off x="529711" y="2360716"/>
            <a:ext cx="5212327" cy="1015663"/>
          </a:xfrm>
          <a:prstGeom prst="rect">
            <a:avLst/>
          </a:prstGeom>
          <a:noFill/>
        </p:spPr>
        <p:txBody>
          <a:bodyPr wrap="square">
            <a:spAutoFit/>
          </a:bodyPr>
          <a:lstStyle/>
          <a:p>
            <a:pPr eaLnBrk="1" fontAlgn="auto" hangingPunct="1">
              <a:spcBef>
                <a:spcPts val="0"/>
              </a:spcBef>
              <a:spcAft>
                <a:spcPts val="0"/>
              </a:spcAft>
              <a:defRPr/>
            </a:pPr>
            <a:r>
              <a:rPr lang="es-ES_tradnl" sz="2000" b="1" dirty="0" smtClean="0">
                <a:solidFill>
                  <a:schemeClr val="bg2"/>
                </a:solidFill>
                <a:latin typeface="Myriad Pro"/>
                <a:ea typeface="+mn-ea"/>
                <a:cs typeface="Myriad Pro"/>
              </a:rPr>
              <a:t>LINFOMA - MIELOMA</a:t>
            </a:r>
            <a:r>
              <a:rPr lang="es-ES_tradnl" sz="2000" b="1" dirty="0" smtClean="0">
                <a:solidFill>
                  <a:schemeClr val="bg2"/>
                </a:solidFill>
                <a:latin typeface="Myriad Pro"/>
                <a:ea typeface="+mn-ea"/>
                <a:cs typeface="Myriad Pro"/>
              </a:rPr>
              <a:t>:</a:t>
            </a:r>
            <a:r>
              <a:rPr lang="en-US" sz="2000" b="1" dirty="0" smtClean="0">
                <a:solidFill>
                  <a:schemeClr val="bg2"/>
                </a:solidFill>
                <a:latin typeface="Myriad Pro"/>
                <a:ea typeface="+mn-ea"/>
                <a:cs typeface="Myriad Pro"/>
              </a:rPr>
              <a:t> </a:t>
            </a:r>
            <a:endParaRPr lang="en-US" sz="2000" b="1" dirty="0">
              <a:solidFill>
                <a:schemeClr val="bg2"/>
              </a:solidFill>
              <a:latin typeface="Myriad Pro"/>
              <a:ea typeface="+mn-ea"/>
              <a:cs typeface="Myriad Pro"/>
            </a:endParaRPr>
          </a:p>
          <a:p>
            <a:pPr eaLnBrk="1" fontAlgn="auto" hangingPunct="1">
              <a:spcBef>
                <a:spcPts val="0"/>
              </a:spcBef>
              <a:spcAft>
                <a:spcPts val="0"/>
              </a:spcAft>
              <a:defRPr/>
            </a:pPr>
            <a:r>
              <a:rPr lang="en-US" sz="2000" b="1" i="1" dirty="0">
                <a:solidFill>
                  <a:schemeClr val="bg2"/>
                </a:solidFill>
                <a:latin typeface="Myriad Pro"/>
                <a:ea typeface="+mn-ea"/>
                <a:cs typeface="Myriad Pro"/>
              </a:rPr>
              <a:t>“</a:t>
            </a:r>
            <a:r>
              <a:rPr lang="en-US" sz="2000" b="1" i="1" dirty="0" err="1">
                <a:solidFill>
                  <a:schemeClr val="bg2"/>
                </a:solidFill>
                <a:latin typeface="Myriad Pro"/>
                <a:ea typeface="+mn-ea"/>
                <a:cs typeface="Myriad Pro"/>
              </a:rPr>
              <a:t>Retos</a:t>
            </a:r>
            <a:r>
              <a:rPr lang="en-US" sz="2000" b="1" i="1" dirty="0">
                <a:solidFill>
                  <a:schemeClr val="bg2"/>
                </a:solidFill>
                <a:latin typeface="Myriad Pro"/>
                <a:ea typeface="+mn-ea"/>
                <a:cs typeface="Myriad Pro"/>
              </a:rPr>
              <a:t> en </a:t>
            </a:r>
            <a:r>
              <a:rPr lang="en-US" sz="2000" b="1" i="1" dirty="0" err="1">
                <a:solidFill>
                  <a:schemeClr val="bg2"/>
                </a:solidFill>
                <a:latin typeface="Myriad Pro"/>
                <a:ea typeface="+mn-ea"/>
                <a:cs typeface="Myriad Pro"/>
              </a:rPr>
              <a:t>diagnóstico</a:t>
            </a:r>
            <a:r>
              <a:rPr lang="en-US" sz="2000" b="1" i="1" dirty="0">
                <a:solidFill>
                  <a:schemeClr val="bg2"/>
                </a:solidFill>
                <a:latin typeface="Myriad Pro"/>
                <a:ea typeface="+mn-ea"/>
                <a:cs typeface="Myriad Pro"/>
              </a:rPr>
              <a:t> y </a:t>
            </a:r>
            <a:r>
              <a:rPr lang="en-US" sz="2000" b="1" i="1" dirty="0" err="1">
                <a:solidFill>
                  <a:schemeClr val="bg2"/>
                </a:solidFill>
                <a:latin typeface="Myriad Pro"/>
                <a:ea typeface="+mn-ea"/>
                <a:cs typeface="Myriad Pro"/>
              </a:rPr>
              <a:t>terapias</a:t>
            </a:r>
            <a:r>
              <a:rPr lang="en-US" sz="2000" b="1" i="1" dirty="0">
                <a:solidFill>
                  <a:schemeClr val="bg2"/>
                </a:solidFill>
                <a:latin typeface="Myriad Pro"/>
                <a:ea typeface="+mn-ea"/>
                <a:cs typeface="Myriad Pro"/>
              </a:rPr>
              <a:t> </a:t>
            </a:r>
            <a:r>
              <a:rPr lang="en-US" sz="2000" b="1" i="1" dirty="0" err="1">
                <a:solidFill>
                  <a:schemeClr val="bg2"/>
                </a:solidFill>
                <a:latin typeface="Myriad Pro"/>
                <a:ea typeface="+mn-ea"/>
                <a:cs typeface="Myriad Pro"/>
              </a:rPr>
              <a:t>novedosas</a:t>
            </a:r>
            <a:r>
              <a:rPr lang="en-US" sz="2000" b="1" i="1" dirty="0">
                <a:solidFill>
                  <a:schemeClr val="bg2"/>
                </a:solidFill>
                <a:latin typeface="Myriad Pro"/>
                <a:ea typeface="+mn-ea"/>
                <a:cs typeface="Myriad Pro"/>
              </a:rPr>
              <a:t>” </a:t>
            </a:r>
          </a:p>
        </p:txBody>
      </p:sp>
      <p:sp>
        <p:nvSpPr>
          <p:cNvPr id="9" name="Text Placeholder 18"/>
          <p:cNvSpPr txBox="1">
            <a:spLocks/>
          </p:cNvSpPr>
          <p:nvPr/>
        </p:nvSpPr>
        <p:spPr>
          <a:xfrm>
            <a:off x="529711" y="5257073"/>
            <a:ext cx="3901611" cy="46827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s-ES_tradnl" sz="1800" b="1" dirty="0">
                <a:solidFill>
                  <a:schemeClr val="bg2"/>
                </a:solidFill>
                <a:latin typeface="Myriad Pro"/>
                <a:ea typeface="Lato Light" charset="0"/>
                <a:cs typeface="Myriad Pro"/>
              </a:rPr>
              <a:t>Linfoma </a:t>
            </a:r>
            <a:r>
              <a:rPr lang="es-ES_tradnl" sz="1800" b="1" dirty="0" err="1">
                <a:solidFill>
                  <a:schemeClr val="bg2"/>
                </a:solidFill>
                <a:latin typeface="Myriad Pro"/>
                <a:ea typeface="Lato Light" charset="0"/>
                <a:cs typeface="Myriad Pro"/>
              </a:rPr>
              <a:t>Hodgkin</a:t>
            </a:r>
            <a:r>
              <a:rPr lang="es-ES_tradnl" sz="1800" b="1" dirty="0">
                <a:solidFill>
                  <a:schemeClr val="bg2"/>
                </a:solidFill>
                <a:latin typeface="Myriad Pro"/>
                <a:ea typeface="Lato Light" charset="0"/>
                <a:cs typeface="Myriad Pro"/>
              </a:rPr>
              <a:t>, linfoma T periférico y linfomas cutáneos</a:t>
            </a:r>
          </a:p>
          <a:p>
            <a:pPr marL="0" indent="0" fontAlgn="auto">
              <a:spcAft>
                <a:spcPts val="0"/>
              </a:spcAft>
              <a:buFont typeface="Arial" panose="020B0604020202020204" pitchFamily="34" charset="0"/>
              <a:buNone/>
              <a:defRPr/>
            </a:pPr>
            <a:endParaRPr lang="en-US" sz="1800" b="1" dirty="0">
              <a:solidFill>
                <a:schemeClr val="bg2"/>
              </a:solidFill>
              <a:latin typeface="Myriad Pro"/>
              <a:cs typeface="Myriad Pro"/>
            </a:endParaRPr>
          </a:p>
        </p:txBody>
      </p:sp>
      <p:sp>
        <p:nvSpPr>
          <p:cNvPr id="10" name="TextBox 7"/>
          <p:cNvSpPr txBox="1"/>
          <p:nvPr/>
        </p:nvSpPr>
        <p:spPr>
          <a:xfrm>
            <a:off x="529712" y="4366497"/>
            <a:ext cx="9476136" cy="923330"/>
          </a:xfrm>
          <a:prstGeom prst="rect">
            <a:avLst/>
          </a:prstGeom>
          <a:noFill/>
        </p:spPr>
        <p:txBody>
          <a:bodyPr wrap="square">
            <a:spAutoFit/>
          </a:bodyPr>
          <a:lstStyle/>
          <a:p>
            <a:pPr eaLnBrk="1" fontAlgn="auto" hangingPunct="1">
              <a:spcBef>
                <a:spcPts val="0"/>
              </a:spcBef>
              <a:spcAft>
                <a:spcPts val="0"/>
              </a:spcAft>
              <a:defRPr/>
            </a:pPr>
            <a:r>
              <a:rPr lang="es-ES_tradnl" sz="5400" b="1" dirty="0">
                <a:solidFill>
                  <a:schemeClr val="bg2"/>
                </a:solidFill>
                <a:latin typeface="Myriad Pro"/>
                <a:ea typeface="+mn-ea"/>
                <a:cs typeface="Myriad Pro"/>
              </a:rPr>
              <a:t>MODULO </a:t>
            </a:r>
            <a:r>
              <a:rPr lang="es-ES_tradnl" sz="5400" b="1" dirty="0" smtClean="0">
                <a:solidFill>
                  <a:schemeClr val="bg2"/>
                </a:solidFill>
                <a:latin typeface="Myriad Pro"/>
                <a:ea typeface="+mn-ea"/>
                <a:cs typeface="Myriad Pro"/>
              </a:rPr>
              <a:t>1. </a:t>
            </a:r>
            <a:r>
              <a:rPr lang="es-ES_tradnl" sz="5400" b="1" dirty="0">
                <a:solidFill>
                  <a:schemeClr val="bg2"/>
                </a:solidFill>
                <a:latin typeface="Myriad Pro"/>
                <a:ea typeface="+mn-ea"/>
                <a:cs typeface="Myriad Pro"/>
              </a:rPr>
              <a:t>Patogénesis</a:t>
            </a:r>
            <a:endParaRPr lang="en-US" sz="5400" b="1" dirty="0">
              <a:solidFill>
                <a:schemeClr val="bg2"/>
              </a:solidFill>
              <a:latin typeface="Myriad Pro"/>
              <a:ea typeface="+mn-ea"/>
              <a:cs typeface="Myriad Pro"/>
            </a:endParaRPr>
          </a:p>
        </p:txBody>
      </p:sp>
      <p:pic>
        <p:nvPicPr>
          <p:cNvPr id="11" name="Imagen 10"/>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9091835" y="6272980"/>
            <a:ext cx="2664677" cy="51619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par>
                          <p:cTn id="8" fill="hold" nodeType="afterGroup">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arn(inVertical)">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Alteraciones genéticas</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5" name="Imagen 4">
            <a:extLst>
              <a:ext uri="{FF2B5EF4-FFF2-40B4-BE49-F238E27FC236}">
                <a16:creationId xmlns:a16="http://schemas.microsoft.com/office/drawing/2014/main" id="{BF6BCAC2-4ABC-9A40-9A2E-5097773671D1}"/>
              </a:ext>
            </a:extLst>
          </p:cNvPr>
          <p:cNvPicPr>
            <a:picLocks noChangeAspect="1"/>
          </p:cNvPicPr>
          <p:nvPr/>
        </p:nvPicPr>
        <p:blipFill>
          <a:blip r:embed="rId4"/>
          <a:stretch>
            <a:fillRect/>
          </a:stretch>
        </p:blipFill>
        <p:spPr>
          <a:xfrm>
            <a:off x="1304927" y="1425270"/>
            <a:ext cx="9779000" cy="4191000"/>
          </a:xfrm>
          <a:prstGeom prst="rect">
            <a:avLst/>
          </a:prstGeom>
        </p:spPr>
      </p:pic>
      <p:sp>
        <p:nvSpPr>
          <p:cNvPr id="6" name="CuadroTexto 5">
            <a:extLst>
              <a:ext uri="{FF2B5EF4-FFF2-40B4-BE49-F238E27FC236}">
                <a16:creationId xmlns:a16="http://schemas.microsoft.com/office/drawing/2014/main" id="{C67B41FE-23A8-5143-83B2-DEF82269DFF3}"/>
              </a:ext>
            </a:extLst>
          </p:cNvPr>
          <p:cNvSpPr txBox="1"/>
          <p:nvPr/>
        </p:nvSpPr>
        <p:spPr>
          <a:xfrm>
            <a:off x="2475837" y="5570530"/>
            <a:ext cx="7495963" cy="646331"/>
          </a:xfrm>
          <a:prstGeom prst="rect">
            <a:avLst/>
          </a:prstGeom>
          <a:noFill/>
        </p:spPr>
        <p:txBody>
          <a:bodyPr wrap="none" rtlCol="0">
            <a:spAutoFit/>
          </a:bodyPr>
          <a:lstStyle/>
          <a:p>
            <a:pPr algn="ctr"/>
            <a:r>
              <a:rPr lang="en" sz="1200" dirty="0" err="1"/>
              <a:t>Modificado</a:t>
            </a:r>
            <a:r>
              <a:rPr lang="en" sz="1200" dirty="0"/>
              <a:t> de: </a:t>
            </a:r>
            <a:r>
              <a:rPr lang="en" sz="1200" dirty="0" err="1"/>
              <a:t>Borchmann</a:t>
            </a:r>
            <a:r>
              <a:rPr lang="en" sz="1200" dirty="0"/>
              <a:t> S, </a:t>
            </a:r>
            <a:r>
              <a:rPr lang="en" sz="1200" dirty="0" err="1"/>
              <a:t>Engert</a:t>
            </a:r>
            <a:r>
              <a:rPr lang="en" sz="1200" dirty="0"/>
              <a:t> A. The genetics of Hodgkin lymphoma: An overview and clinical implications. </a:t>
            </a:r>
          </a:p>
          <a:p>
            <a:pPr algn="ctr"/>
            <a:r>
              <a:rPr lang="en" sz="1200" dirty="0" err="1"/>
              <a:t>Curr</a:t>
            </a:r>
            <a:r>
              <a:rPr lang="en" sz="1200" dirty="0"/>
              <a:t> </a:t>
            </a:r>
            <a:r>
              <a:rPr lang="en" sz="1200" dirty="0" err="1"/>
              <a:t>Opin</a:t>
            </a:r>
            <a:r>
              <a:rPr lang="en" sz="1200" dirty="0"/>
              <a:t> Oncol. 2017;29(5):307–14. </a:t>
            </a:r>
          </a:p>
          <a:p>
            <a:pPr algn="ctr"/>
            <a:endParaRPr lang="es-CO" sz="1200" dirty="0"/>
          </a:p>
        </p:txBody>
      </p:sp>
    </p:spTree>
    <p:extLst>
      <p:ext uri="{BB962C8B-B14F-4D97-AF65-F5344CB8AC3E}">
        <p14:creationId xmlns:p14="http://schemas.microsoft.com/office/powerpoint/2010/main" val="4125856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Alteraciones de PD-1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2" name="Imagen 1">
            <a:extLst>
              <a:ext uri="{FF2B5EF4-FFF2-40B4-BE49-F238E27FC236}">
                <a16:creationId xmlns:a16="http://schemas.microsoft.com/office/drawing/2014/main" id="{0B50BE62-9B7E-A647-8E53-51CBA9E0EB2B}"/>
              </a:ext>
            </a:extLst>
          </p:cNvPr>
          <p:cNvPicPr>
            <a:picLocks noChangeAspect="1"/>
          </p:cNvPicPr>
          <p:nvPr/>
        </p:nvPicPr>
        <p:blipFill>
          <a:blip r:embed="rId4"/>
          <a:stretch>
            <a:fillRect/>
          </a:stretch>
        </p:blipFill>
        <p:spPr>
          <a:xfrm>
            <a:off x="1951839" y="1290927"/>
            <a:ext cx="8485175" cy="4677254"/>
          </a:xfrm>
          <a:prstGeom prst="rect">
            <a:avLst/>
          </a:prstGeom>
        </p:spPr>
      </p:pic>
      <p:sp>
        <p:nvSpPr>
          <p:cNvPr id="4" name="CuadroTexto 3">
            <a:extLst>
              <a:ext uri="{FF2B5EF4-FFF2-40B4-BE49-F238E27FC236}">
                <a16:creationId xmlns:a16="http://schemas.microsoft.com/office/drawing/2014/main" id="{53005A3B-1CCD-5443-875E-17ED913FC1D7}"/>
              </a:ext>
            </a:extLst>
          </p:cNvPr>
          <p:cNvSpPr txBox="1"/>
          <p:nvPr/>
        </p:nvSpPr>
        <p:spPr>
          <a:xfrm>
            <a:off x="4990728" y="6285031"/>
            <a:ext cx="2013693" cy="369332"/>
          </a:xfrm>
          <a:prstGeom prst="rect">
            <a:avLst/>
          </a:prstGeom>
          <a:noFill/>
        </p:spPr>
        <p:txBody>
          <a:bodyPr wrap="none" rtlCol="0">
            <a:spAutoFit/>
          </a:bodyPr>
          <a:lstStyle/>
          <a:p>
            <a:r>
              <a:rPr lang="es-CO" dirty="0"/>
              <a:t>Roemer et al. 2016 </a:t>
            </a:r>
          </a:p>
        </p:txBody>
      </p:sp>
    </p:spTree>
    <p:extLst>
      <p:ext uri="{BB962C8B-B14F-4D97-AF65-F5344CB8AC3E}">
        <p14:creationId xmlns:p14="http://schemas.microsoft.com/office/powerpoint/2010/main" val="2198502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Alteraciones de PD-1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sp>
        <p:nvSpPr>
          <p:cNvPr id="4" name="CuadroTexto 3">
            <a:extLst>
              <a:ext uri="{FF2B5EF4-FFF2-40B4-BE49-F238E27FC236}">
                <a16:creationId xmlns:a16="http://schemas.microsoft.com/office/drawing/2014/main" id="{53005A3B-1CCD-5443-875E-17ED913FC1D7}"/>
              </a:ext>
            </a:extLst>
          </p:cNvPr>
          <p:cNvSpPr txBox="1"/>
          <p:nvPr/>
        </p:nvSpPr>
        <p:spPr>
          <a:xfrm>
            <a:off x="4990727" y="5527297"/>
            <a:ext cx="2013693" cy="369332"/>
          </a:xfrm>
          <a:prstGeom prst="rect">
            <a:avLst/>
          </a:prstGeom>
          <a:noFill/>
        </p:spPr>
        <p:txBody>
          <a:bodyPr wrap="none" rtlCol="0">
            <a:spAutoFit/>
          </a:bodyPr>
          <a:lstStyle/>
          <a:p>
            <a:r>
              <a:rPr lang="es-CO" dirty="0"/>
              <a:t>Roemer et al. 2016 </a:t>
            </a:r>
          </a:p>
        </p:txBody>
      </p:sp>
      <p:pic>
        <p:nvPicPr>
          <p:cNvPr id="6" name="Imagen 5">
            <a:extLst>
              <a:ext uri="{FF2B5EF4-FFF2-40B4-BE49-F238E27FC236}">
                <a16:creationId xmlns:a16="http://schemas.microsoft.com/office/drawing/2014/main" id="{1291C706-178D-3148-883F-19AFE5BFDDB4}"/>
              </a:ext>
            </a:extLst>
          </p:cNvPr>
          <p:cNvPicPr>
            <a:picLocks noChangeAspect="1"/>
          </p:cNvPicPr>
          <p:nvPr/>
        </p:nvPicPr>
        <p:blipFill>
          <a:blip r:embed="rId4"/>
          <a:stretch>
            <a:fillRect/>
          </a:stretch>
        </p:blipFill>
        <p:spPr>
          <a:xfrm>
            <a:off x="1074844" y="2473418"/>
            <a:ext cx="9845458" cy="2035919"/>
          </a:xfrm>
          <a:prstGeom prst="rect">
            <a:avLst/>
          </a:prstGeom>
        </p:spPr>
      </p:pic>
      <p:sp>
        <p:nvSpPr>
          <p:cNvPr id="7" name="CuadroTexto 6">
            <a:extLst>
              <a:ext uri="{FF2B5EF4-FFF2-40B4-BE49-F238E27FC236}">
                <a16:creationId xmlns:a16="http://schemas.microsoft.com/office/drawing/2014/main" id="{998B50E2-A0DC-E848-890D-3CDED05135FD}"/>
              </a:ext>
            </a:extLst>
          </p:cNvPr>
          <p:cNvSpPr txBox="1"/>
          <p:nvPr/>
        </p:nvSpPr>
        <p:spPr>
          <a:xfrm>
            <a:off x="4026362" y="1903592"/>
            <a:ext cx="4139275" cy="369332"/>
          </a:xfrm>
          <a:prstGeom prst="rect">
            <a:avLst/>
          </a:prstGeom>
          <a:noFill/>
        </p:spPr>
        <p:txBody>
          <a:bodyPr wrap="none" rtlCol="0">
            <a:spAutoFit/>
          </a:bodyPr>
          <a:lstStyle/>
          <a:p>
            <a:r>
              <a:rPr lang="es-CO" dirty="0"/>
              <a:t>Modelo multivariado – Clínico y genético</a:t>
            </a:r>
          </a:p>
        </p:txBody>
      </p:sp>
    </p:spTree>
    <p:extLst>
      <p:ext uri="{BB962C8B-B14F-4D97-AF65-F5344CB8AC3E}">
        <p14:creationId xmlns:p14="http://schemas.microsoft.com/office/powerpoint/2010/main" val="553522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Alteraciones de vías de señalización</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2" name="Imagen 1">
            <a:extLst>
              <a:ext uri="{FF2B5EF4-FFF2-40B4-BE49-F238E27FC236}">
                <a16:creationId xmlns:a16="http://schemas.microsoft.com/office/drawing/2014/main" id="{05999BFD-1829-904C-8501-CF5C9656E92D}"/>
              </a:ext>
            </a:extLst>
          </p:cNvPr>
          <p:cNvPicPr>
            <a:picLocks noChangeAspect="1"/>
          </p:cNvPicPr>
          <p:nvPr/>
        </p:nvPicPr>
        <p:blipFill>
          <a:blip r:embed="rId4"/>
          <a:stretch>
            <a:fillRect/>
          </a:stretch>
        </p:blipFill>
        <p:spPr>
          <a:xfrm>
            <a:off x="943281" y="1503585"/>
            <a:ext cx="10305438" cy="2629600"/>
          </a:xfrm>
          <a:prstGeom prst="rect">
            <a:avLst/>
          </a:prstGeom>
        </p:spPr>
      </p:pic>
      <p:sp>
        <p:nvSpPr>
          <p:cNvPr id="8" name="CuadroTexto 7">
            <a:extLst>
              <a:ext uri="{FF2B5EF4-FFF2-40B4-BE49-F238E27FC236}">
                <a16:creationId xmlns:a16="http://schemas.microsoft.com/office/drawing/2014/main" id="{F2BF6577-D919-6543-A5DE-A6F08F8AE64E}"/>
              </a:ext>
            </a:extLst>
          </p:cNvPr>
          <p:cNvSpPr txBox="1"/>
          <p:nvPr/>
        </p:nvSpPr>
        <p:spPr>
          <a:xfrm>
            <a:off x="865748" y="4819850"/>
            <a:ext cx="10382971" cy="461665"/>
          </a:xfrm>
          <a:prstGeom prst="rect">
            <a:avLst/>
          </a:prstGeom>
          <a:noFill/>
        </p:spPr>
        <p:txBody>
          <a:bodyPr wrap="none" rtlCol="0">
            <a:spAutoFit/>
          </a:bodyPr>
          <a:lstStyle/>
          <a:p>
            <a:r>
              <a:rPr lang="es-CO" sz="2400" dirty="0"/>
              <a:t>26 /30 casos (87%) presentaban mutaciones de miembros de la vía de JAK-STAT</a:t>
            </a:r>
          </a:p>
        </p:txBody>
      </p:sp>
      <p:sp>
        <p:nvSpPr>
          <p:cNvPr id="12" name="CuadroTexto 11">
            <a:extLst>
              <a:ext uri="{FF2B5EF4-FFF2-40B4-BE49-F238E27FC236}">
                <a16:creationId xmlns:a16="http://schemas.microsoft.com/office/drawing/2014/main" id="{2E5BFE50-1306-D747-B289-81255C9C61F6}"/>
              </a:ext>
            </a:extLst>
          </p:cNvPr>
          <p:cNvSpPr txBox="1"/>
          <p:nvPr/>
        </p:nvSpPr>
        <p:spPr>
          <a:xfrm>
            <a:off x="5109351" y="5875419"/>
            <a:ext cx="1776448" cy="369332"/>
          </a:xfrm>
          <a:prstGeom prst="rect">
            <a:avLst/>
          </a:prstGeom>
          <a:noFill/>
        </p:spPr>
        <p:txBody>
          <a:bodyPr wrap="none" rtlCol="0">
            <a:spAutoFit/>
          </a:bodyPr>
          <a:lstStyle/>
          <a:p>
            <a:r>
              <a:rPr lang="es-CO" dirty="0"/>
              <a:t>Tiacci et al. 2018</a:t>
            </a:r>
          </a:p>
        </p:txBody>
      </p:sp>
    </p:spTree>
    <p:extLst>
      <p:ext uri="{BB962C8B-B14F-4D97-AF65-F5344CB8AC3E}">
        <p14:creationId xmlns:p14="http://schemas.microsoft.com/office/powerpoint/2010/main" val="1816776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La vía de JAK-STAT en el LH</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4" name="Imagen 3">
            <a:extLst>
              <a:ext uri="{FF2B5EF4-FFF2-40B4-BE49-F238E27FC236}">
                <a16:creationId xmlns:a16="http://schemas.microsoft.com/office/drawing/2014/main" id="{5FEC7766-1DC9-764A-A20E-26926CCDB780}"/>
              </a:ext>
            </a:extLst>
          </p:cNvPr>
          <p:cNvPicPr>
            <a:picLocks noChangeAspect="1"/>
          </p:cNvPicPr>
          <p:nvPr/>
        </p:nvPicPr>
        <p:blipFill>
          <a:blip r:embed="rId4"/>
          <a:stretch>
            <a:fillRect/>
          </a:stretch>
        </p:blipFill>
        <p:spPr>
          <a:xfrm>
            <a:off x="2863528" y="1404225"/>
            <a:ext cx="6268094" cy="4563956"/>
          </a:xfrm>
          <a:prstGeom prst="rect">
            <a:avLst/>
          </a:prstGeom>
        </p:spPr>
      </p:pic>
      <p:sp>
        <p:nvSpPr>
          <p:cNvPr id="12" name="CuadroTexto 11">
            <a:extLst>
              <a:ext uri="{FF2B5EF4-FFF2-40B4-BE49-F238E27FC236}">
                <a16:creationId xmlns:a16="http://schemas.microsoft.com/office/drawing/2014/main" id="{3F8D9E31-DCD7-0045-8DE3-E03DFDE1AA24}"/>
              </a:ext>
            </a:extLst>
          </p:cNvPr>
          <p:cNvSpPr txBox="1"/>
          <p:nvPr/>
        </p:nvSpPr>
        <p:spPr>
          <a:xfrm>
            <a:off x="5207776" y="6206832"/>
            <a:ext cx="1776448" cy="369332"/>
          </a:xfrm>
          <a:prstGeom prst="rect">
            <a:avLst/>
          </a:prstGeom>
          <a:noFill/>
        </p:spPr>
        <p:txBody>
          <a:bodyPr wrap="none" rtlCol="0">
            <a:spAutoFit/>
          </a:bodyPr>
          <a:lstStyle/>
          <a:p>
            <a:r>
              <a:rPr lang="es-CO" dirty="0"/>
              <a:t>Tiacci et al. 2018</a:t>
            </a:r>
          </a:p>
        </p:txBody>
      </p:sp>
    </p:spTree>
    <p:extLst>
      <p:ext uri="{BB962C8B-B14F-4D97-AF65-F5344CB8AC3E}">
        <p14:creationId xmlns:p14="http://schemas.microsoft.com/office/powerpoint/2010/main" val="5116453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La vía de factor nuclear Kappa – B en el LH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5" name="Imagen 4">
            <a:extLst>
              <a:ext uri="{FF2B5EF4-FFF2-40B4-BE49-F238E27FC236}">
                <a16:creationId xmlns:a16="http://schemas.microsoft.com/office/drawing/2014/main" id="{941E9268-7373-6846-9D59-B5CC55FF7C90}"/>
              </a:ext>
            </a:extLst>
          </p:cNvPr>
          <p:cNvPicPr>
            <a:picLocks noChangeAspect="1"/>
          </p:cNvPicPr>
          <p:nvPr/>
        </p:nvPicPr>
        <p:blipFill>
          <a:blip r:embed="rId4"/>
          <a:stretch>
            <a:fillRect/>
          </a:stretch>
        </p:blipFill>
        <p:spPr>
          <a:xfrm>
            <a:off x="1341376" y="1284814"/>
            <a:ext cx="4656199" cy="5399729"/>
          </a:xfrm>
          <a:prstGeom prst="rect">
            <a:avLst/>
          </a:prstGeom>
        </p:spPr>
      </p:pic>
      <p:sp>
        <p:nvSpPr>
          <p:cNvPr id="6" name="CuadroTexto 5">
            <a:extLst>
              <a:ext uri="{FF2B5EF4-FFF2-40B4-BE49-F238E27FC236}">
                <a16:creationId xmlns:a16="http://schemas.microsoft.com/office/drawing/2014/main" id="{EFC3D185-D337-B34F-8703-0ED747E68AA7}"/>
              </a:ext>
            </a:extLst>
          </p:cNvPr>
          <p:cNvSpPr txBox="1"/>
          <p:nvPr/>
        </p:nvSpPr>
        <p:spPr>
          <a:xfrm>
            <a:off x="6599176" y="2651174"/>
            <a:ext cx="4951997" cy="1200329"/>
          </a:xfrm>
          <a:prstGeom prst="rect">
            <a:avLst/>
          </a:prstGeom>
          <a:noFill/>
        </p:spPr>
        <p:txBody>
          <a:bodyPr wrap="none" rtlCol="0">
            <a:spAutoFit/>
          </a:bodyPr>
          <a:lstStyle/>
          <a:p>
            <a:r>
              <a:rPr lang="es-CO" dirty="0"/>
              <a:t>La infección por virus EBV activa de manera </a:t>
            </a:r>
          </a:p>
          <a:p>
            <a:r>
              <a:rPr lang="es-CO" dirty="0"/>
              <a:t>Constitutiva la vía del NF-KB favoreciendo de</a:t>
            </a:r>
          </a:p>
          <a:p>
            <a:r>
              <a:rPr lang="es-CO" dirty="0"/>
              <a:t>Esta forma la proliferación celular y la resistencia </a:t>
            </a:r>
          </a:p>
          <a:p>
            <a:r>
              <a:rPr lang="es-CO" dirty="0"/>
              <a:t>A la apoptosis. </a:t>
            </a:r>
          </a:p>
        </p:txBody>
      </p:sp>
    </p:spTree>
    <p:extLst>
      <p:ext uri="{BB962C8B-B14F-4D97-AF65-F5344CB8AC3E}">
        <p14:creationId xmlns:p14="http://schemas.microsoft.com/office/powerpoint/2010/main" val="17835483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Escape del sistema inmune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2" name="Imagen 1">
            <a:extLst>
              <a:ext uri="{FF2B5EF4-FFF2-40B4-BE49-F238E27FC236}">
                <a16:creationId xmlns:a16="http://schemas.microsoft.com/office/drawing/2014/main" id="{F4BA6528-8CC0-0C4A-A36E-7677F5FE097F}"/>
              </a:ext>
            </a:extLst>
          </p:cNvPr>
          <p:cNvPicPr>
            <a:picLocks noChangeAspect="1"/>
          </p:cNvPicPr>
          <p:nvPr/>
        </p:nvPicPr>
        <p:blipFill>
          <a:blip r:embed="rId4"/>
          <a:stretch>
            <a:fillRect/>
          </a:stretch>
        </p:blipFill>
        <p:spPr>
          <a:xfrm>
            <a:off x="4818655" y="1502652"/>
            <a:ext cx="6558958" cy="4465529"/>
          </a:xfrm>
          <a:prstGeom prst="rect">
            <a:avLst/>
          </a:prstGeom>
        </p:spPr>
      </p:pic>
      <p:sp>
        <p:nvSpPr>
          <p:cNvPr id="4" name="CuadroTexto 3">
            <a:extLst>
              <a:ext uri="{FF2B5EF4-FFF2-40B4-BE49-F238E27FC236}">
                <a16:creationId xmlns:a16="http://schemas.microsoft.com/office/drawing/2014/main" id="{6CB4BEB1-45BF-D94A-B33C-B96DF54D4AB5}"/>
              </a:ext>
            </a:extLst>
          </p:cNvPr>
          <p:cNvSpPr txBox="1"/>
          <p:nvPr/>
        </p:nvSpPr>
        <p:spPr>
          <a:xfrm>
            <a:off x="620166" y="2501442"/>
            <a:ext cx="3701654" cy="584775"/>
          </a:xfrm>
          <a:prstGeom prst="rect">
            <a:avLst/>
          </a:prstGeom>
          <a:noFill/>
        </p:spPr>
        <p:txBody>
          <a:bodyPr wrap="none" rtlCol="0">
            <a:spAutoFit/>
          </a:bodyPr>
          <a:lstStyle/>
          <a:p>
            <a:r>
              <a:rPr lang="es-CO" sz="3200" dirty="0"/>
              <a:t>La vía de PD1 – PD1L</a:t>
            </a:r>
          </a:p>
        </p:txBody>
      </p:sp>
    </p:spTree>
    <p:extLst>
      <p:ext uri="{BB962C8B-B14F-4D97-AF65-F5344CB8AC3E}">
        <p14:creationId xmlns:p14="http://schemas.microsoft.com/office/powerpoint/2010/main" val="3547455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Escape del sistema inmune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5" name="Imagen 4">
            <a:extLst>
              <a:ext uri="{FF2B5EF4-FFF2-40B4-BE49-F238E27FC236}">
                <a16:creationId xmlns:a16="http://schemas.microsoft.com/office/drawing/2014/main" id="{FFE4CADB-9A18-6B4C-8AF2-8457F5BC4E34}"/>
              </a:ext>
            </a:extLst>
          </p:cNvPr>
          <p:cNvPicPr>
            <a:picLocks noChangeAspect="1"/>
          </p:cNvPicPr>
          <p:nvPr/>
        </p:nvPicPr>
        <p:blipFill>
          <a:blip r:embed="rId4"/>
          <a:stretch>
            <a:fillRect/>
          </a:stretch>
        </p:blipFill>
        <p:spPr>
          <a:xfrm>
            <a:off x="2674886" y="1300048"/>
            <a:ext cx="6536760" cy="4903940"/>
          </a:xfrm>
          <a:prstGeom prst="rect">
            <a:avLst/>
          </a:prstGeom>
        </p:spPr>
      </p:pic>
    </p:spTree>
    <p:extLst>
      <p:ext uri="{BB962C8B-B14F-4D97-AF65-F5344CB8AC3E}">
        <p14:creationId xmlns:p14="http://schemas.microsoft.com/office/powerpoint/2010/main" val="754750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Escape del sistema inmune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graphicFrame>
        <p:nvGraphicFramePr>
          <p:cNvPr id="8" name="Tabla 7">
            <a:extLst>
              <a:ext uri="{FF2B5EF4-FFF2-40B4-BE49-F238E27FC236}">
                <a16:creationId xmlns:a16="http://schemas.microsoft.com/office/drawing/2014/main" id="{1B343E4D-E5C3-EE44-9A31-9C7F5AD4BD1B}"/>
              </a:ext>
            </a:extLst>
          </p:cNvPr>
          <p:cNvGraphicFramePr>
            <a:graphicFrameLocks noGrp="1"/>
          </p:cNvGraphicFramePr>
          <p:nvPr>
            <p:extLst>
              <p:ext uri="{D42A27DB-BD31-4B8C-83A1-F6EECF244321}">
                <p14:modId xmlns:p14="http://schemas.microsoft.com/office/powerpoint/2010/main" val="47472150"/>
              </p:ext>
            </p:extLst>
          </p:nvPr>
        </p:nvGraphicFramePr>
        <p:xfrm>
          <a:off x="1186978" y="1238413"/>
          <a:ext cx="10014898" cy="4729768"/>
        </p:xfrm>
        <a:graphic>
          <a:graphicData uri="http://schemas.openxmlformats.org/drawingml/2006/table">
            <a:tbl>
              <a:tblPr>
                <a:tableStyleId>{5C22544A-7EE6-4342-B048-85BDC9FD1C3A}</a:tableStyleId>
              </a:tblPr>
              <a:tblGrid>
                <a:gridCol w="1096450">
                  <a:extLst>
                    <a:ext uri="{9D8B030D-6E8A-4147-A177-3AD203B41FA5}">
                      <a16:colId xmlns:a16="http://schemas.microsoft.com/office/drawing/2014/main" val="3872537312"/>
                    </a:ext>
                  </a:extLst>
                </a:gridCol>
                <a:gridCol w="1070344">
                  <a:extLst>
                    <a:ext uri="{9D8B030D-6E8A-4147-A177-3AD203B41FA5}">
                      <a16:colId xmlns:a16="http://schemas.microsoft.com/office/drawing/2014/main" val="74500686"/>
                    </a:ext>
                  </a:extLst>
                </a:gridCol>
                <a:gridCol w="851707">
                  <a:extLst>
                    <a:ext uri="{9D8B030D-6E8A-4147-A177-3AD203B41FA5}">
                      <a16:colId xmlns:a16="http://schemas.microsoft.com/office/drawing/2014/main" val="4191376148"/>
                    </a:ext>
                  </a:extLst>
                </a:gridCol>
                <a:gridCol w="1282454">
                  <a:extLst>
                    <a:ext uri="{9D8B030D-6E8A-4147-A177-3AD203B41FA5}">
                      <a16:colId xmlns:a16="http://schemas.microsoft.com/office/drawing/2014/main" val="653803719"/>
                    </a:ext>
                  </a:extLst>
                </a:gridCol>
                <a:gridCol w="1072684">
                  <a:extLst>
                    <a:ext uri="{9D8B030D-6E8A-4147-A177-3AD203B41FA5}">
                      <a16:colId xmlns:a16="http://schemas.microsoft.com/office/drawing/2014/main" val="2517896191"/>
                    </a:ext>
                  </a:extLst>
                </a:gridCol>
                <a:gridCol w="1032110">
                  <a:extLst>
                    <a:ext uri="{9D8B030D-6E8A-4147-A177-3AD203B41FA5}">
                      <a16:colId xmlns:a16="http://schemas.microsoft.com/office/drawing/2014/main" val="3336862546"/>
                    </a:ext>
                  </a:extLst>
                </a:gridCol>
                <a:gridCol w="548226">
                  <a:extLst>
                    <a:ext uri="{9D8B030D-6E8A-4147-A177-3AD203B41FA5}">
                      <a16:colId xmlns:a16="http://schemas.microsoft.com/office/drawing/2014/main" val="3414402549"/>
                    </a:ext>
                  </a:extLst>
                </a:gridCol>
                <a:gridCol w="482959">
                  <a:extLst>
                    <a:ext uri="{9D8B030D-6E8A-4147-A177-3AD203B41FA5}">
                      <a16:colId xmlns:a16="http://schemas.microsoft.com/office/drawing/2014/main" val="3424236335"/>
                    </a:ext>
                  </a:extLst>
                </a:gridCol>
                <a:gridCol w="851707">
                  <a:extLst>
                    <a:ext uri="{9D8B030D-6E8A-4147-A177-3AD203B41FA5}">
                      <a16:colId xmlns:a16="http://schemas.microsoft.com/office/drawing/2014/main" val="2555219038"/>
                    </a:ext>
                  </a:extLst>
                </a:gridCol>
                <a:gridCol w="874550">
                  <a:extLst>
                    <a:ext uri="{9D8B030D-6E8A-4147-A177-3AD203B41FA5}">
                      <a16:colId xmlns:a16="http://schemas.microsoft.com/office/drawing/2014/main" val="2750552616"/>
                    </a:ext>
                  </a:extLst>
                </a:gridCol>
                <a:gridCol w="851707">
                  <a:extLst>
                    <a:ext uri="{9D8B030D-6E8A-4147-A177-3AD203B41FA5}">
                      <a16:colId xmlns:a16="http://schemas.microsoft.com/office/drawing/2014/main" val="1744820485"/>
                    </a:ext>
                  </a:extLst>
                </a:gridCol>
              </a:tblGrid>
              <a:tr h="389564">
                <a:tc>
                  <a:txBody>
                    <a:bodyPr/>
                    <a:lstStyle/>
                    <a:p>
                      <a:pPr algn="ctr" fontAlgn="b"/>
                      <a:r>
                        <a:rPr lang="es-CO" sz="1400" b="1" u="none" strike="noStrike" dirty="0">
                          <a:effectLst/>
                        </a:rPr>
                        <a:t>Año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Inclusión</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n (edad)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Intervención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Brentuximab previo</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Trasplante previo</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ORR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CR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PFS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OS</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b="1" u="none" strike="noStrike" dirty="0">
                          <a:effectLst/>
                        </a:rPr>
                        <a:t>Toxicidad grado 3 </a:t>
                      </a:r>
                      <a:endParaRPr lang="es-CO" sz="1400" b="1" i="0" u="none" strike="noStrike" dirty="0">
                        <a:solidFill>
                          <a:srgbClr val="000000"/>
                        </a:solidFill>
                        <a:effectLst/>
                        <a:latin typeface="Calibri" panose="020F0502020204030204" pitchFamily="34" charset="0"/>
                      </a:endParaRPr>
                    </a:p>
                  </a:txBody>
                  <a:tcPr marL="7383" marR="7383" marT="7383" marB="0" anchor="ctr"/>
                </a:tc>
                <a:extLst>
                  <a:ext uri="{0D108BD9-81ED-4DB2-BD59-A6C34878D82A}">
                    <a16:rowId xmlns:a16="http://schemas.microsoft.com/office/drawing/2014/main" val="3063584170"/>
                  </a:ext>
                </a:extLst>
              </a:tr>
              <a:tr h="1151760">
                <a:tc>
                  <a:txBody>
                    <a:bodyPr/>
                    <a:lstStyle/>
                    <a:p>
                      <a:pPr algn="ctr" fontAlgn="b"/>
                      <a:r>
                        <a:rPr lang="es-CO" sz="1400" b="1" u="none" strike="noStrike" dirty="0">
                          <a:effectLst/>
                        </a:rPr>
                        <a:t>Ansell (2015)</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pt" sz="1400" u="none" strike="noStrike" dirty="0" err="1">
                          <a:effectLst/>
                        </a:rPr>
                        <a:t>R</a:t>
                      </a:r>
                      <a:r>
                        <a:rPr lang="pt" sz="1400" u="none" strike="noStrike" dirty="0">
                          <a:effectLst/>
                        </a:rPr>
                        <a:t>/</a:t>
                      </a:r>
                      <a:r>
                        <a:rPr lang="pt" sz="1400" u="none" strike="noStrike" dirty="0" err="1">
                          <a:effectLst/>
                        </a:rPr>
                        <a:t>R</a:t>
                      </a:r>
                      <a:r>
                        <a:rPr lang="pt" sz="1400" u="none" strike="noStrike" dirty="0">
                          <a:effectLst/>
                        </a:rPr>
                        <a:t> </a:t>
                      </a:r>
                      <a:endParaRPr lang="pt"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23 (35 a) </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Nivolumab</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78%</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78%</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87%</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17%</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86% (24 w)</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a:effectLst/>
                        </a:rPr>
                        <a:t>NR </a:t>
                      </a:r>
                      <a:endParaRPr lang="es-CO" sz="1400" b="0" i="0" u="none" strike="noStrike">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22%</a:t>
                      </a:r>
                      <a:endParaRPr lang="es-CO" sz="1400" b="0" i="0" u="none" strike="noStrike" dirty="0">
                        <a:solidFill>
                          <a:srgbClr val="000000"/>
                        </a:solidFill>
                        <a:effectLst/>
                        <a:latin typeface="Calibri" panose="020F0502020204030204" pitchFamily="34" charset="0"/>
                      </a:endParaRPr>
                    </a:p>
                  </a:txBody>
                  <a:tcPr marL="7383" marR="7383" marT="7383" marB="0" anchor="ctr"/>
                </a:tc>
                <a:extLst>
                  <a:ext uri="{0D108BD9-81ED-4DB2-BD59-A6C34878D82A}">
                    <a16:rowId xmlns:a16="http://schemas.microsoft.com/office/drawing/2014/main" val="531996795"/>
                  </a:ext>
                </a:extLst>
              </a:tr>
              <a:tr h="742999">
                <a:tc>
                  <a:txBody>
                    <a:bodyPr/>
                    <a:lstStyle/>
                    <a:p>
                      <a:pPr algn="ctr" fontAlgn="b"/>
                      <a:r>
                        <a:rPr lang="es-CO" sz="1400" b="1" u="none" strike="noStrike" dirty="0">
                          <a:effectLst/>
                        </a:rPr>
                        <a:t>Armand (2016)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R /R incluido BV</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32 (32 a) </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Pembrolizumab</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100%</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71%</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65%</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16%</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46% (52 w)</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100% (6m) </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16%</a:t>
                      </a:r>
                      <a:endParaRPr lang="es-CO" sz="1400" b="0" i="0" u="none" strike="noStrike" dirty="0">
                        <a:solidFill>
                          <a:srgbClr val="000000"/>
                        </a:solidFill>
                        <a:effectLst/>
                        <a:latin typeface="Calibri" panose="020F0502020204030204" pitchFamily="34" charset="0"/>
                      </a:endParaRPr>
                    </a:p>
                  </a:txBody>
                  <a:tcPr marL="7383" marR="7383" marT="7383" marB="0" anchor="ctr"/>
                </a:tc>
                <a:extLst>
                  <a:ext uri="{0D108BD9-81ED-4DB2-BD59-A6C34878D82A}">
                    <a16:rowId xmlns:a16="http://schemas.microsoft.com/office/drawing/2014/main" val="3630341642"/>
                  </a:ext>
                </a:extLst>
              </a:tr>
              <a:tr h="579182">
                <a:tc>
                  <a:txBody>
                    <a:bodyPr/>
                    <a:lstStyle/>
                    <a:p>
                      <a:pPr algn="ctr" fontAlgn="b"/>
                      <a:r>
                        <a:rPr lang="es-CO" sz="1400" b="1" u="none" strike="noStrike" dirty="0">
                          <a:effectLst/>
                        </a:rPr>
                        <a:t>Chan (2017)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LH clásico R/R</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5 (34.2 a) </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Pembrolizimab</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80%</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20%</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100%</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80%</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NA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NA</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NA</a:t>
                      </a:r>
                      <a:endParaRPr lang="es-CO" sz="1400" b="0" i="0" u="none" strike="noStrike" dirty="0">
                        <a:solidFill>
                          <a:srgbClr val="000000"/>
                        </a:solidFill>
                        <a:effectLst/>
                        <a:latin typeface="Calibri" panose="020F0502020204030204" pitchFamily="34" charset="0"/>
                      </a:endParaRPr>
                    </a:p>
                  </a:txBody>
                  <a:tcPr marL="7383" marR="7383" marT="7383" marB="0" anchor="ctr"/>
                </a:tc>
                <a:extLst>
                  <a:ext uri="{0D108BD9-81ED-4DB2-BD59-A6C34878D82A}">
                    <a16:rowId xmlns:a16="http://schemas.microsoft.com/office/drawing/2014/main" val="2792572669"/>
                  </a:ext>
                </a:extLst>
              </a:tr>
              <a:tr h="813995">
                <a:tc>
                  <a:txBody>
                    <a:bodyPr/>
                    <a:lstStyle/>
                    <a:p>
                      <a:pPr algn="ctr" fontAlgn="b"/>
                      <a:r>
                        <a:rPr lang="es-CO" sz="1400" b="1" u="none" strike="noStrike" dirty="0">
                          <a:effectLst/>
                        </a:rPr>
                        <a:t>Chen (2017)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pt" sz="1400" u="none" strike="noStrike" dirty="0">
                          <a:effectLst/>
                        </a:rPr>
                        <a:t>LH </a:t>
                      </a:r>
                      <a:r>
                        <a:rPr lang="pt" sz="1400" u="none" strike="noStrike" dirty="0" err="1">
                          <a:effectLst/>
                        </a:rPr>
                        <a:t>clásico</a:t>
                      </a:r>
                      <a:r>
                        <a:rPr lang="pt" sz="1400" u="none" strike="noStrike" dirty="0">
                          <a:effectLst/>
                        </a:rPr>
                        <a:t> </a:t>
                      </a:r>
                      <a:r>
                        <a:rPr lang="pt" sz="1400" u="none" strike="noStrike" dirty="0" err="1">
                          <a:effectLst/>
                        </a:rPr>
                        <a:t>R</a:t>
                      </a:r>
                      <a:r>
                        <a:rPr lang="pt" sz="1400" u="none" strike="noStrike" dirty="0">
                          <a:effectLst/>
                        </a:rPr>
                        <a:t>/</a:t>
                      </a:r>
                      <a:r>
                        <a:rPr lang="pt" sz="1400" u="none" strike="noStrike" dirty="0" err="1">
                          <a:effectLst/>
                        </a:rPr>
                        <a:t>R</a:t>
                      </a:r>
                      <a:endParaRPr lang="pt"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210 (35 a) </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Pembrolizumab</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38.57%* (No elegible para ASCT)</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32.8% (ASCT+BV) 28.57% (ASCT)</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69%</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22.4% </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72.4% (6m)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99.5% (6m) </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NA </a:t>
                      </a:r>
                      <a:endParaRPr lang="es-CO" sz="1400" b="0" i="0" u="none" strike="noStrike" dirty="0">
                        <a:solidFill>
                          <a:srgbClr val="000000"/>
                        </a:solidFill>
                        <a:effectLst/>
                        <a:latin typeface="Calibri" panose="020F0502020204030204" pitchFamily="34" charset="0"/>
                      </a:endParaRPr>
                    </a:p>
                  </a:txBody>
                  <a:tcPr marL="7383" marR="7383" marT="7383" marB="0" anchor="ctr"/>
                </a:tc>
                <a:extLst>
                  <a:ext uri="{0D108BD9-81ED-4DB2-BD59-A6C34878D82A}">
                    <a16:rowId xmlns:a16="http://schemas.microsoft.com/office/drawing/2014/main" val="3388007471"/>
                  </a:ext>
                </a:extLst>
              </a:tr>
              <a:tr h="960901">
                <a:tc>
                  <a:txBody>
                    <a:bodyPr/>
                    <a:lstStyle/>
                    <a:p>
                      <a:pPr algn="ctr" fontAlgn="b"/>
                      <a:r>
                        <a:rPr lang="es-CO" sz="1400" b="1" u="none" strike="noStrike" dirty="0">
                          <a:effectLst/>
                        </a:rPr>
                        <a:t>Younes (2016)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LH clásico recaído luego de ASCT y BV</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80 (37 a)</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l" fontAlgn="b"/>
                      <a:r>
                        <a:rPr lang="es-CO" sz="1400" u="none" strike="noStrike" dirty="0">
                          <a:effectLst/>
                        </a:rPr>
                        <a:t>Nivolumab</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100%</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100%</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66.3%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9%</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76.9% (6m) </a:t>
                      </a:r>
                      <a:endParaRPr lang="es-CO" sz="1400" b="1"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98.7% (6m) </a:t>
                      </a:r>
                      <a:endParaRPr lang="es-CO" sz="1400" b="0" i="0" u="none" strike="noStrike" dirty="0">
                        <a:solidFill>
                          <a:srgbClr val="000000"/>
                        </a:solidFill>
                        <a:effectLst/>
                        <a:latin typeface="Calibri" panose="020F0502020204030204" pitchFamily="34" charset="0"/>
                      </a:endParaRPr>
                    </a:p>
                  </a:txBody>
                  <a:tcPr marL="7383" marR="7383" marT="7383" marB="0" anchor="ctr"/>
                </a:tc>
                <a:tc>
                  <a:txBody>
                    <a:bodyPr/>
                    <a:lstStyle/>
                    <a:p>
                      <a:pPr algn="ctr" fontAlgn="b"/>
                      <a:r>
                        <a:rPr lang="es-CO" sz="1400" u="none" strike="noStrike" dirty="0">
                          <a:effectLst/>
                        </a:rPr>
                        <a:t>33%</a:t>
                      </a:r>
                      <a:endParaRPr lang="es-CO" sz="1400" b="0" i="0" u="none" strike="noStrike" dirty="0">
                        <a:solidFill>
                          <a:srgbClr val="000000"/>
                        </a:solidFill>
                        <a:effectLst/>
                        <a:latin typeface="Calibri" panose="020F0502020204030204" pitchFamily="34" charset="0"/>
                      </a:endParaRPr>
                    </a:p>
                  </a:txBody>
                  <a:tcPr marL="7383" marR="7383" marT="7383" marB="0" anchor="ctr"/>
                </a:tc>
                <a:extLst>
                  <a:ext uri="{0D108BD9-81ED-4DB2-BD59-A6C34878D82A}">
                    <a16:rowId xmlns:a16="http://schemas.microsoft.com/office/drawing/2014/main" val="3499807809"/>
                  </a:ext>
                </a:extLst>
              </a:tr>
            </a:tbl>
          </a:graphicData>
        </a:graphic>
      </p:graphicFrame>
    </p:spTree>
    <p:extLst>
      <p:ext uri="{BB962C8B-B14F-4D97-AF65-F5344CB8AC3E}">
        <p14:creationId xmlns:p14="http://schemas.microsoft.com/office/powerpoint/2010/main" val="9027843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Conclusiones – Linfoma </a:t>
            </a:r>
            <a:r>
              <a:rPr lang="es-ES_tradnl" dirty="0" err="1"/>
              <a:t>Hodgkin</a:t>
            </a:r>
            <a:endParaRPr lang="es-ES_tradnl" dirty="0"/>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sp>
        <p:nvSpPr>
          <p:cNvPr id="5" name="Rectángulo 4">
            <a:extLst>
              <a:ext uri="{FF2B5EF4-FFF2-40B4-BE49-F238E27FC236}">
                <a16:creationId xmlns:a16="http://schemas.microsoft.com/office/drawing/2014/main" id="{854C6E1A-AF4D-3546-95C6-203184FBB69F}"/>
              </a:ext>
            </a:extLst>
          </p:cNvPr>
          <p:cNvSpPr/>
          <p:nvPr/>
        </p:nvSpPr>
        <p:spPr>
          <a:xfrm>
            <a:off x="936625" y="1865155"/>
            <a:ext cx="10903161" cy="88934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sz="2000" dirty="0"/>
              <a:t>La patogénesis del LH es compleja e implica la existencia de alteraciones genéticas, amplificación de vías de señalización y mecanismos de escape del sistema inmune</a:t>
            </a:r>
          </a:p>
        </p:txBody>
      </p:sp>
      <p:sp>
        <p:nvSpPr>
          <p:cNvPr id="12" name="Rectángulo 11">
            <a:extLst>
              <a:ext uri="{FF2B5EF4-FFF2-40B4-BE49-F238E27FC236}">
                <a16:creationId xmlns:a16="http://schemas.microsoft.com/office/drawing/2014/main" id="{9BBBDFDC-2754-B647-955A-5A8ACA26A5BB}"/>
              </a:ext>
            </a:extLst>
          </p:cNvPr>
          <p:cNvSpPr/>
          <p:nvPr/>
        </p:nvSpPr>
        <p:spPr>
          <a:xfrm>
            <a:off x="936625" y="3026944"/>
            <a:ext cx="10903161" cy="88934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sz="2000" dirty="0"/>
              <a:t>El mayor entendimiento de estos mecanismos ha permitido desarrollar nuevas terapias que actúan por mecanismos diferentes, en particular reestableciendo la respuesta inmune antitumoral normal </a:t>
            </a:r>
          </a:p>
        </p:txBody>
      </p:sp>
      <p:sp>
        <p:nvSpPr>
          <p:cNvPr id="13" name="Rectángulo 12">
            <a:extLst>
              <a:ext uri="{FF2B5EF4-FFF2-40B4-BE49-F238E27FC236}">
                <a16:creationId xmlns:a16="http://schemas.microsoft.com/office/drawing/2014/main" id="{4F37BDB6-3098-6345-A79C-412F4549905A}"/>
              </a:ext>
            </a:extLst>
          </p:cNvPr>
          <p:cNvSpPr/>
          <p:nvPr/>
        </p:nvSpPr>
        <p:spPr>
          <a:xfrm>
            <a:off x="936625" y="4188733"/>
            <a:ext cx="10903161" cy="88934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sz="2000" dirty="0"/>
              <a:t>La mejora en las técnicas de microdisección, han permitido obtener células individuales de LH que han podido ser objeto de una extensa caracterización biológica que abre el camino a nuevas terapias</a:t>
            </a:r>
          </a:p>
        </p:txBody>
      </p:sp>
    </p:spTree>
    <p:extLst>
      <p:ext uri="{BB962C8B-B14F-4D97-AF65-F5344CB8AC3E}">
        <p14:creationId xmlns:p14="http://schemas.microsoft.com/office/powerpoint/2010/main" val="3411189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Marcador de posición de imagen 1">
            <a:extLst>
              <a:ext uri="{FF2B5EF4-FFF2-40B4-BE49-F238E27FC236}">
                <a16:creationId xmlns:a16="http://schemas.microsoft.com/office/drawing/2014/main" id="{7793BB20-FBAB-1C46-B054-4AD58E69F228}"/>
              </a:ext>
            </a:extLst>
          </p:cNvPr>
          <p:cNvPicPr>
            <a:picLocks noGrp="1" noChangeAspect="1"/>
          </p:cNvPicPr>
          <p:nvPr>
            <p:ph type="pic" sz="quarter" idx="10"/>
          </p:nvPr>
        </p:nvPicPr>
        <p:blipFill>
          <a:blip r:embed="rId3"/>
          <a:srcRect l="5521" r="5521"/>
          <a:stretch>
            <a:fillRect/>
          </a:stretch>
        </p:blipFill>
        <p:spPr>
          <a:prstGeom prst="rect">
            <a:avLst/>
          </a:prstGeom>
        </p:spPr>
      </p:pic>
      <p:sp>
        <p:nvSpPr>
          <p:cNvPr id="12" name="Rectángulo 11"/>
          <p:cNvSpPr/>
          <p:nvPr/>
        </p:nvSpPr>
        <p:spPr>
          <a:xfrm>
            <a:off x="0" y="0"/>
            <a:ext cx="6091376"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Marcador de texto 9"/>
          <p:cNvSpPr>
            <a:spLocks noGrp="1"/>
          </p:cNvSpPr>
          <p:nvPr>
            <p:ph type="body" sz="quarter" idx="17"/>
          </p:nvPr>
        </p:nvSpPr>
        <p:spPr/>
        <p:txBody>
          <a:bodyPr/>
          <a:lstStyle/>
          <a:p>
            <a:r>
              <a:rPr lang="es-ES_tradnl" dirty="0"/>
              <a:t>Mecanismos patogénicos</a:t>
            </a:r>
          </a:p>
        </p:txBody>
      </p:sp>
      <p:sp>
        <p:nvSpPr>
          <p:cNvPr id="11" name="Marcador de texto 10"/>
          <p:cNvSpPr>
            <a:spLocks noGrp="1"/>
          </p:cNvSpPr>
          <p:nvPr>
            <p:ph type="body" sz="quarter" idx="18"/>
          </p:nvPr>
        </p:nvSpPr>
        <p:spPr/>
        <p:txBody>
          <a:bodyPr/>
          <a:lstStyle/>
          <a:p>
            <a:r>
              <a:rPr lang="es-ES_tradnl" dirty="0"/>
              <a:t>Linfoma </a:t>
            </a:r>
            <a:r>
              <a:rPr lang="es-ES_tradnl" dirty="0" err="1"/>
              <a:t>Hodgkin</a:t>
            </a:r>
            <a:endParaRPr lang="es-ES_tradnl" dirty="0"/>
          </a:p>
        </p:txBody>
      </p:sp>
      <p:pic>
        <p:nvPicPr>
          <p:cNvPr id="14" name="Imagen 13"/>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491671" y="6085860"/>
            <a:ext cx="2664677" cy="516194"/>
          </a:xfrm>
          <a:prstGeom prst="rect">
            <a:avLst/>
          </a:prstGeom>
        </p:spPr>
      </p:pic>
    </p:spTree>
    <p:extLst>
      <p:ext uri="{BB962C8B-B14F-4D97-AF65-F5344CB8AC3E}">
        <p14:creationId xmlns:p14="http://schemas.microsoft.com/office/powerpoint/2010/main" val="5793429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11"/>
          <p:cNvSpPr/>
          <p:nvPr/>
        </p:nvSpPr>
        <p:spPr>
          <a:xfrm>
            <a:off x="0" y="0"/>
            <a:ext cx="6091376"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Marcador de texto 9"/>
          <p:cNvSpPr>
            <a:spLocks noGrp="1"/>
          </p:cNvSpPr>
          <p:nvPr>
            <p:ph type="body" sz="quarter" idx="17"/>
          </p:nvPr>
        </p:nvSpPr>
        <p:spPr/>
        <p:txBody>
          <a:bodyPr/>
          <a:lstStyle/>
          <a:p>
            <a:r>
              <a:rPr lang="es-ES_tradnl" dirty="0"/>
              <a:t>Mecanismos patogénicos</a:t>
            </a:r>
          </a:p>
        </p:txBody>
      </p:sp>
      <p:sp>
        <p:nvSpPr>
          <p:cNvPr id="11" name="Marcador de texto 10"/>
          <p:cNvSpPr>
            <a:spLocks noGrp="1"/>
          </p:cNvSpPr>
          <p:nvPr>
            <p:ph type="body" sz="quarter" idx="18"/>
          </p:nvPr>
        </p:nvSpPr>
        <p:spPr>
          <a:xfrm>
            <a:off x="505318" y="2576053"/>
            <a:ext cx="5211724" cy="686979"/>
          </a:xfrm>
        </p:spPr>
        <p:txBody>
          <a:bodyPr/>
          <a:lstStyle/>
          <a:p>
            <a:r>
              <a:rPr lang="es-ES_tradnl" dirty="0"/>
              <a:t>Linfomas de células T periféricas</a:t>
            </a:r>
          </a:p>
        </p:txBody>
      </p:sp>
      <p:pic>
        <p:nvPicPr>
          <p:cNvPr id="14" name="Imagen 13"/>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91671" y="6085860"/>
            <a:ext cx="2664677" cy="516194"/>
          </a:xfrm>
          <a:prstGeom prst="rect">
            <a:avLst/>
          </a:prstGeom>
        </p:spPr>
      </p:pic>
      <p:sp>
        <p:nvSpPr>
          <p:cNvPr id="4" name="Marcador de posición de imagen 3">
            <a:extLst>
              <a:ext uri="{FF2B5EF4-FFF2-40B4-BE49-F238E27FC236}">
                <a16:creationId xmlns:a16="http://schemas.microsoft.com/office/drawing/2014/main" id="{C403F3A4-05DA-084F-BA9F-09023EE1B0D5}"/>
              </a:ext>
            </a:extLst>
          </p:cNvPr>
          <p:cNvSpPr>
            <a:spLocks noGrp="1"/>
          </p:cNvSpPr>
          <p:nvPr>
            <p:ph type="pic" sz="quarter" idx="10"/>
          </p:nvPr>
        </p:nvSpPr>
        <p:spPr/>
      </p:sp>
    </p:spTree>
    <p:extLst>
      <p:ext uri="{BB962C8B-B14F-4D97-AF65-F5344CB8AC3E}">
        <p14:creationId xmlns:p14="http://schemas.microsoft.com/office/powerpoint/2010/main" val="2566929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Generalidades de los linfomas T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2" name="Imagen 1">
            <a:extLst>
              <a:ext uri="{FF2B5EF4-FFF2-40B4-BE49-F238E27FC236}">
                <a16:creationId xmlns:a16="http://schemas.microsoft.com/office/drawing/2014/main" id="{41991F25-2F45-EC4C-92F7-B5794EEC4082}"/>
              </a:ext>
            </a:extLst>
          </p:cNvPr>
          <p:cNvPicPr>
            <a:picLocks noChangeAspect="1"/>
          </p:cNvPicPr>
          <p:nvPr/>
        </p:nvPicPr>
        <p:blipFill>
          <a:blip r:embed="rId4"/>
          <a:stretch>
            <a:fillRect/>
          </a:stretch>
        </p:blipFill>
        <p:spPr>
          <a:xfrm>
            <a:off x="1838253" y="1499019"/>
            <a:ext cx="9298488" cy="4078808"/>
          </a:xfrm>
          <a:prstGeom prst="rect">
            <a:avLst/>
          </a:prstGeom>
        </p:spPr>
      </p:pic>
      <p:sp>
        <p:nvSpPr>
          <p:cNvPr id="4" name="CuadroTexto 3">
            <a:extLst>
              <a:ext uri="{FF2B5EF4-FFF2-40B4-BE49-F238E27FC236}">
                <a16:creationId xmlns:a16="http://schemas.microsoft.com/office/drawing/2014/main" id="{9A92E410-44D7-3F43-AE46-7490F94BF5E8}"/>
              </a:ext>
            </a:extLst>
          </p:cNvPr>
          <p:cNvSpPr txBox="1"/>
          <p:nvPr/>
        </p:nvSpPr>
        <p:spPr>
          <a:xfrm>
            <a:off x="5218195" y="5968181"/>
            <a:ext cx="1755609" cy="369332"/>
          </a:xfrm>
          <a:prstGeom prst="rect">
            <a:avLst/>
          </a:prstGeom>
          <a:noFill/>
        </p:spPr>
        <p:txBody>
          <a:bodyPr wrap="none" rtlCol="0">
            <a:spAutoFit/>
          </a:bodyPr>
          <a:lstStyle/>
          <a:p>
            <a:r>
              <a:rPr lang="es-CO" dirty="0"/>
              <a:t>Pileri et al. 2012 </a:t>
            </a:r>
          </a:p>
        </p:txBody>
      </p:sp>
    </p:spTree>
    <p:extLst>
      <p:ext uri="{BB962C8B-B14F-4D97-AF65-F5344CB8AC3E}">
        <p14:creationId xmlns:p14="http://schemas.microsoft.com/office/powerpoint/2010/main" val="1118637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Alteraciones moleculares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sp>
        <p:nvSpPr>
          <p:cNvPr id="4" name="CuadroTexto 3">
            <a:extLst>
              <a:ext uri="{FF2B5EF4-FFF2-40B4-BE49-F238E27FC236}">
                <a16:creationId xmlns:a16="http://schemas.microsoft.com/office/drawing/2014/main" id="{9A92E410-44D7-3F43-AE46-7490F94BF5E8}"/>
              </a:ext>
            </a:extLst>
          </p:cNvPr>
          <p:cNvSpPr txBox="1"/>
          <p:nvPr/>
        </p:nvSpPr>
        <p:spPr>
          <a:xfrm>
            <a:off x="5218195" y="5968181"/>
            <a:ext cx="1755609" cy="369332"/>
          </a:xfrm>
          <a:prstGeom prst="rect">
            <a:avLst/>
          </a:prstGeom>
          <a:noFill/>
        </p:spPr>
        <p:txBody>
          <a:bodyPr wrap="none" rtlCol="0">
            <a:spAutoFit/>
          </a:bodyPr>
          <a:lstStyle/>
          <a:p>
            <a:r>
              <a:rPr lang="es-CO" dirty="0"/>
              <a:t>Pileri et al. 2012 </a:t>
            </a:r>
          </a:p>
        </p:txBody>
      </p:sp>
      <p:pic>
        <p:nvPicPr>
          <p:cNvPr id="5" name="Imagen 4">
            <a:extLst>
              <a:ext uri="{FF2B5EF4-FFF2-40B4-BE49-F238E27FC236}">
                <a16:creationId xmlns:a16="http://schemas.microsoft.com/office/drawing/2014/main" id="{210D9DA4-9700-B348-A6BB-C4F754C31F37}"/>
              </a:ext>
            </a:extLst>
          </p:cNvPr>
          <p:cNvPicPr>
            <a:picLocks noChangeAspect="1"/>
          </p:cNvPicPr>
          <p:nvPr/>
        </p:nvPicPr>
        <p:blipFill>
          <a:blip r:embed="rId4"/>
          <a:stretch>
            <a:fillRect/>
          </a:stretch>
        </p:blipFill>
        <p:spPr>
          <a:xfrm>
            <a:off x="936625" y="1175445"/>
            <a:ext cx="4497345" cy="4256588"/>
          </a:xfrm>
          <a:prstGeom prst="rect">
            <a:avLst/>
          </a:prstGeom>
        </p:spPr>
      </p:pic>
      <p:sp>
        <p:nvSpPr>
          <p:cNvPr id="6" name="CuadroTexto 5">
            <a:extLst>
              <a:ext uri="{FF2B5EF4-FFF2-40B4-BE49-F238E27FC236}">
                <a16:creationId xmlns:a16="http://schemas.microsoft.com/office/drawing/2014/main" id="{C2719BB7-A3E1-244B-994A-DDED77FF1680}"/>
              </a:ext>
            </a:extLst>
          </p:cNvPr>
          <p:cNvSpPr txBox="1"/>
          <p:nvPr/>
        </p:nvSpPr>
        <p:spPr>
          <a:xfrm>
            <a:off x="6487497" y="2810270"/>
            <a:ext cx="4737194" cy="923330"/>
          </a:xfrm>
          <a:prstGeom prst="rect">
            <a:avLst/>
          </a:prstGeom>
          <a:noFill/>
        </p:spPr>
        <p:txBody>
          <a:bodyPr wrap="none" rtlCol="0">
            <a:spAutoFit/>
          </a:bodyPr>
          <a:lstStyle/>
          <a:p>
            <a:r>
              <a:rPr lang="es-CO" dirty="0"/>
              <a:t>La genetica molecular de los linfomas T </a:t>
            </a:r>
          </a:p>
          <a:p>
            <a:r>
              <a:rPr lang="es-CO" dirty="0"/>
              <a:t>Es compleja y no existe una única anormalidad </a:t>
            </a:r>
          </a:p>
          <a:p>
            <a:r>
              <a:rPr lang="es-CO" dirty="0"/>
              <a:t>Molecular característica</a:t>
            </a:r>
          </a:p>
        </p:txBody>
      </p:sp>
    </p:spTree>
    <p:extLst>
      <p:ext uri="{BB962C8B-B14F-4D97-AF65-F5344CB8AC3E}">
        <p14:creationId xmlns:p14="http://schemas.microsoft.com/office/powerpoint/2010/main" val="9693580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La vía del PDGFR y NF-K B en PTCL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sp>
        <p:nvSpPr>
          <p:cNvPr id="4" name="CuadroTexto 3">
            <a:extLst>
              <a:ext uri="{FF2B5EF4-FFF2-40B4-BE49-F238E27FC236}">
                <a16:creationId xmlns:a16="http://schemas.microsoft.com/office/drawing/2014/main" id="{9A92E410-44D7-3F43-AE46-7490F94BF5E8}"/>
              </a:ext>
            </a:extLst>
          </p:cNvPr>
          <p:cNvSpPr txBox="1"/>
          <p:nvPr/>
        </p:nvSpPr>
        <p:spPr>
          <a:xfrm>
            <a:off x="5218195" y="5968181"/>
            <a:ext cx="1755609" cy="369332"/>
          </a:xfrm>
          <a:prstGeom prst="rect">
            <a:avLst/>
          </a:prstGeom>
          <a:noFill/>
        </p:spPr>
        <p:txBody>
          <a:bodyPr wrap="none" rtlCol="0">
            <a:spAutoFit/>
          </a:bodyPr>
          <a:lstStyle/>
          <a:p>
            <a:r>
              <a:rPr lang="es-CO" dirty="0"/>
              <a:t>Pileri et al. 2012 </a:t>
            </a:r>
          </a:p>
        </p:txBody>
      </p:sp>
      <p:pic>
        <p:nvPicPr>
          <p:cNvPr id="2" name="Imagen 1">
            <a:extLst>
              <a:ext uri="{FF2B5EF4-FFF2-40B4-BE49-F238E27FC236}">
                <a16:creationId xmlns:a16="http://schemas.microsoft.com/office/drawing/2014/main" id="{A01BA5F5-CE68-E048-944D-CE9D08434748}"/>
              </a:ext>
            </a:extLst>
          </p:cNvPr>
          <p:cNvPicPr>
            <a:picLocks noChangeAspect="1"/>
          </p:cNvPicPr>
          <p:nvPr/>
        </p:nvPicPr>
        <p:blipFill>
          <a:blip r:embed="rId4"/>
          <a:stretch>
            <a:fillRect/>
          </a:stretch>
        </p:blipFill>
        <p:spPr>
          <a:xfrm>
            <a:off x="2092577" y="1058449"/>
            <a:ext cx="7613616" cy="4741101"/>
          </a:xfrm>
          <a:prstGeom prst="rect">
            <a:avLst/>
          </a:prstGeom>
        </p:spPr>
      </p:pic>
    </p:spTree>
    <p:extLst>
      <p:ext uri="{BB962C8B-B14F-4D97-AF65-F5344CB8AC3E}">
        <p14:creationId xmlns:p14="http://schemas.microsoft.com/office/powerpoint/2010/main" val="26893050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Linfoma </a:t>
            </a:r>
            <a:r>
              <a:rPr lang="es-ES_tradnl" dirty="0" err="1"/>
              <a:t>angioinmunoblástico</a:t>
            </a:r>
            <a:endParaRPr lang="es-ES_tradnl" dirty="0"/>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sp>
        <p:nvSpPr>
          <p:cNvPr id="4" name="CuadroTexto 3">
            <a:extLst>
              <a:ext uri="{FF2B5EF4-FFF2-40B4-BE49-F238E27FC236}">
                <a16:creationId xmlns:a16="http://schemas.microsoft.com/office/drawing/2014/main" id="{9A92E410-44D7-3F43-AE46-7490F94BF5E8}"/>
              </a:ext>
            </a:extLst>
          </p:cNvPr>
          <p:cNvSpPr txBox="1"/>
          <p:nvPr/>
        </p:nvSpPr>
        <p:spPr>
          <a:xfrm>
            <a:off x="5181090" y="5667556"/>
            <a:ext cx="2106667" cy="369332"/>
          </a:xfrm>
          <a:prstGeom prst="rect">
            <a:avLst/>
          </a:prstGeom>
          <a:noFill/>
        </p:spPr>
        <p:txBody>
          <a:bodyPr wrap="none" rtlCol="0">
            <a:spAutoFit/>
          </a:bodyPr>
          <a:lstStyle/>
          <a:p>
            <a:r>
              <a:rPr lang="es-CO" dirty="0"/>
              <a:t>Fujisawa et al. 2017 </a:t>
            </a:r>
          </a:p>
        </p:txBody>
      </p:sp>
      <p:pic>
        <p:nvPicPr>
          <p:cNvPr id="5" name="Imagen 4">
            <a:extLst>
              <a:ext uri="{FF2B5EF4-FFF2-40B4-BE49-F238E27FC236}">
                <a16:creationId xmlns:a16="http://schemas.microsoft.com/office/drawing/2014/main" id="{A7A981B2-88AE-7B40-956A-32BFD57DAD48}"/>
              </a:ext>
            </a:extLst>
          </p:cNvPr>
          <p:cNvPicPr>
            <a:picLocks noChangeAspect="1"/>
          </p:cNvPicPr>
          <p:nvPr/>
        </p:nvPicPr>
        <p:blipFill>
          <a:blip r:embed="rId4"/>
          <a:stretch>
            <a:fillRect/>
          </a:stretch>
        </p:blipFill>
        <p:spPr>
          <a:xfrm>
            <a:off x="1379140" y="2289063"/>
            <a:ext cx="9710569" cy="2279873"/>
          </a:xfrm>
          <a:prstGeom prst="rect">
            <a:avLst/>
          </a:prstGeom>
        </p:spPr>
      </p:pic>
      <p:sp>
        <p:nvSpPr>
          <p:cNvPr id="6" name="CuadroTexto 5">
            <a:extLst>
              <a:ext uri="{FF2B5EF4-FFF2-40B4-BE49-F238E27FC236}">
                <a16:creationId xmlns:a16="http://schemas.microsoft.com/office/drawing/2014/main" id="{198A14E0-E65A-FC48-B575-59DA857692AC}"/>
              </a:ext>
            </a:extLst>
          </p:cNvPr>
          <p:cNvSpPr txBox="1"/>
          <p:nvPr/>
        </p:nvSpPr>
        <p:spPr>
          <a:xfrm>
            <a:off x="2874368" y="1762547"/>
            <a:ext cx="6720109" cy="369332"/>
          </a:xfrm>
          <a:prstGeom prst="rect">
            <a:avLst/>
          </a:prstGeom>
          <a:noFill/>
        </p:spPr>
        <p:txBody>
          <a:bodyPr wrap="none" rtlCol="0">
            <a:spAutoFit/>
          </a:bodyPr>
          <a:lstStyle/>
          <a:p>
            <a:r>
              <a:rPr lang="es-CO" dirty="0"/>
              <a:t>Anormalidades genéticas descritas en diferentes tipos de linfomas T </a:t>
            </a:r>
          </a:p>
        </p:txBody>
      </p:sp>
    </p:spTree>
    <p:extLst>
      <p:ext uri="{BB962C8B-B14F-4D97-AF65-F5344CB8AC3E}">
        <p14:creationId xmlns:p14="http://schemas.microsoft.com/office/powerpoint/2010/main" val="3894294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Linfoma </a:t>
            </a:r>
            <a:r>
              <a:rPr lang="es-ES_tradnl" dirty="0" err="1"/>
              <a:t>angioinmunoblástico</a:t>
            </a:r>
            <a:endParaRPr lang="es-ES_tradnl" dirty="0"/>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sp>
        <p:nvSpPr>
          <p:cNvPr id="4" name="CuadroTexto 3">
            <a:extLst>
              <a:ext uri="{FF2B5EF4-FFF2-40B4-BE49-F238E27FC236}">
                <a16:creationId xmlns:a16="http://schemas.microsoft.com/office/drawing/2014/main" id="{9A92E410-44D7-3F43-AE46-7490F94BF5E8}"/>
              </a:ext>
            </a:extLst>
          </p:cNvPr>
          <p:cNvSpPr txBox="1"/>
          <p:nvPr/>
        </p:nvSpPr>
        <p:spPr>
          <a:xfrm>
            <a:off x="5181088" y="6074933"/>
            <a:ext cx="2106667" cy="369332"/>
          </a:xfrm>
          <a:prstGeom prst="rect">
            <a:avLst/>
          </a:prstGeom>
          <a:noFill/>
        </p:spPr>
        <p:txBody>
          <a:bodyPr wrap="none" rtlCol="0">
            <a:spAutoFit/>
          </a:bodyPr>
          <a:lstStyle/>
          <a:p>
            <a:r>
              <a:rPr lang="es-CO" dirty="0"/>
              <a:t>Fujisawa et al. 2017 </a:t>
            </a:r>
          </a:p>
        </p:txBody>
      </p:sp>
      <p:pic>
        <p:nvPicPr>
          <p:cNvPr id="2" name="Imagen 1">
            <a:extLst>
              <a:ext uri="{FF2B5EF4-FFF2-40B4-BE49-F238E27FC236}">
                <a16:creationId xmlns:a16="http://schemas.microsoft.com/office/drawing/2014/main" id="{240B76FF-C893-FC44-80E0-EB443ECDBA41}"/>
              </a:ext>
            </a:extLst>
          </p:cNvPr>
          <p:cNvPicPr>
            <a:picLocks noChangeAspect="1"/>
          </p:cNvPicPr>
          <p:nvPr/>
        </p:nvPicPr>
        <p:blipFill>
          <a:blip r:embed="rId4"/>
          <a:stretch>
            <a:fillRect/>
          </a:stretch>
        </p:blipFill>
        <p:spPr>
          <a:xfrm>
            <a:off x="689881" y="1499019"/>
            <a:ext cx="11089080" cy="4387937"/>
          </a:xfrm>
          <a:prstGeom prst="rect">
            <a:avLst/>
          </a:prstGeom>
        </p:spPr>
      </p:pic>
    </p:spTree>
    <p:extLst>
      <p:ext uri="{BB962C8B-B14F-4D97-AF65-F5344CB8AC3E}">
        <p14:creationId xmlns:p14="http://schemas.microsoft.com/office/powerpoint/2010/main" val="28859368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Linfoma de célula grande </a:t>
            </a:r>
            <a:r>
              <a:rPr lang="es-ES_tradnl" dirty="0" err="1"/>
              <a:t>anaplásico</a:t>
            </a:r>
            <a:endParaRPr lang="es-ES_tradnl" dirty="0"/>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sp>
        <p:nvSpPr>
          <p:cNvPr id="4" name="CuadroTexto 3">
            <a:extLst>
              <a:ext uri="{FF2B5EF4-FFF2-40B4-BE49-F238E27FC236}">
                <a16:creationId xmlns:a16="http://schemas.microsoft.com/office/drawing/2014/main" id="{9A92E410-44D7-3F43-AE46-7490F94BF5E8}"/>
              </a:ext>
            </a:extLst>
          </p:cNvPr>
          <p:cNvSpPr txBox="1"/>
          <p:nvPr/>
        </p:nvSpPr>
        <p:spPr>
          <a:xfrm>
            <a:off x="5041865" y="5711873"/>
            <a:ext cx="2108269" cy="369332"/>
          </a:xfrm>
          <a:prstGeom prst="rect">
            <a:avLst/>
          </a:prstGeom>
          <a:noFill/>
        </p:spPr>
        <p:txBody>
          <a:bodyPr wrap="none" rtlCol="0">
            <a:spAutoFit/>
          </a:bodyPr>
          <a:lstStyle/>
          <a:p>
            <a:r>
              <a:rPr lang="es-CO" dirty="0"/>
              <a:t>Feldman et al. 2016 </a:t>
            </a:r>
          </a:p>
        </p:txBody>
      </p:sp>
      <p:pic>
        <p:nvPicPr>
          <p:cNvPr id="6" name="Imagen 5">
            <a:extLst>
              <a:ext uri="{FF2B5EF4-FFF2-40B4-BE49-F238E27FC236}">
                <a16:creationId xmlns:a16="http://schemas.microsoft.com/office/drawing/2014/main" id="{7396B6FE-FBA6-954B-BA97-7E324FA2B7CA}"/>
              </a:ext>
            </a:extLst>
          </p:cNvPr>
          <p:cNvPicPr>
            <a:picLocks noChangeAspect="1"/>
          </p:cNvPicPr>
          <p:nvPr/>
        </p:nvPicPr>
        <p:blipFill>
          <a:blip r:embed="rId4"/>
          <a:stretch>
            <a:fillRect/>
          </a:stretch>
        </p:blipFill>
        <p:spPr>
          <a:xfrm>
            <a:off x="568491" y="2411070"/>
            <a:ext cx="11497216" cy="2442575"/>
          </a:xfrm>
          <a:prstGeom prst="rect">
            <a:avLst/>
          </a:prstGeom>
        </p:spPr>
      </p:pic>
      <p:sp>
        <p:nvSpPr>
          <p:cNvPr id="8" name="CuadroTexto 7">
            <a:extLst>
              <a:ext uri="{FF2B5EF4-FFF2-40B4-BE49-F238E27FC236}">
                <a16:creationId xmlns:a16="http://schemas.microsoft.com/office/drawing/2014/main" id="{DFF84F0A-B118-DE42-9B1F-744C01E46460}"/>
              </a:ext>
            </a:extLst>
          </p:cNvPr>
          <p:cNvSpPr txBox="1"/>
          <p:nvPr/>
        </p:nvSpPr>
        <p:spPr>
          <a:xfrm>
            <a:off x="3108529" y="1692186"/>
            <a:ext cx="6417141" cy="369332"/>
          </a:xfrm>
          <a:prstGeom prst="rect">
            <a:avLst/>
          </a:prstGeom>
          <a:noFill/>
        </p:spPr>
        <p:txBody>
          <a:bodyPr wrap="none" rtlCol="0">
            <a:spAutoFit/>
          </a:bodyPr>
          <a:lstStyle/>
          <a:p>
            <a:r>
              <a:rPr lang="es-CO" dirty="0"/>
              <a:t>Descubrimiento de la ﻿t(6;7)(p25.3;q32.3) en el ALCL-ALK negativo</a:t>
            </a:r>
          </a:p>
        </p:txBody>
      </p:sp>
    </p:spTree>
    <p:extLst>
      <p:ext uri="{BB962C8B-B14F-4D97-AF65-F5344CB8AC3E}">
        <p14:creationId xmlns:p14="http://schemas.microsoft.com/office/powerpoint/2010/main" val="27881223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Linfoma de célula grande </a:t>
            </a:r>
            <a:r>
              <a:rPr lang="es-ES_tradnl" dirty="0" err="1"/>
              <a:t>anaplásico</a:t>
            </a:r>
            <a:endParaRPr lang="es-ES_tradnl" dirty="0"/>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sp>
        <p:nvSpPr>
          <p:cNvPr id="11" name="Rectángulo 10">
            <a:extLst>
              <a:ext uri="{FF2B5EF4-FFF2-40B4-BE49-F238E27FC236}">
                <a16:creationId xmlns:a16="http://schemas.microsoft.com/office/drawing/2014/main" id="{237B0FE8-36B1-9146-9F3A-B8EA229B7FB6}"/>
              </a:ext>
            </a:extLst>
          </p:cNvPr>
          <p:cNvSpPr/>
          <p:nvPr/>
        </p:nvSpPr>
        <p:spPr>
          <a:xfrm>
            <a:off x="936625" y="1499019"/>
            <a:ext cx="10903161" cy="88934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sz="2000" dirty="0"/>
              <a:t>La patogénesis de los linfomas de células T periféricas implica diferentes mecanismos en cada tipo histológico reconocido</a:t>
            </a:r>
          </a:p>
        </p:txBody>
      </p:sp>
      <p:sp>
        <p:nvSpPr>
          <p:cNvPr id="12" name="Rectángulo 11">
            <a:extLst>
              <a:ext uri="{FF2B5EF4-FFF2-40B4-BE49-F238E27FC236}">
                <a16:creationId xmlns:a16="http://schemas.microsoft.com/office/drawing/2014/main" id="{037E2C04-047A-D249-BB81-A274A3D3A2FA}"/>
              </a:ext>
            </a:extLst>
          </p:cNvPr>
          <p:cNvSpPr/>
          <p:nvPr/>
        </p:nvSpPr>
        <p:spPr>
          <a:xfrm>
            <a:off x="964372" y="2647195"/>
            <a:ext cx="10903161" cy="88934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sz="2000" dirty="0"/>
              <a:t>El reconocimiento de la contraparte normal de los PTCL es complejo y no en todos los casos es posible identificar una potencial célula normal que sea el origen</a:t>
            </a:r>
          </a:p>
        </p:txBody>
      </p:sp>
      <p:sp>
        <p:nvSpPr>
          <p:cNvPr id="13" name="Rectángulo 12">
            <a:extLst>
              <a:ext uri="{FF2B5EF4-FFF2-40B4-BE49-F238E27FC236}">
                <a16:creationId xmlns:a16="http://schemas.microsoft.com/office/drawing/2014/main" id="{144204C7-1D5F-EC4E-B51C-013DF2AD2F04}"/>
              </a:ext>
            </a:extLst>
          </p:cNvPr>
          <p:cNvSpPr/>
          <p:nvPr/>
        </p:nvSpPr>
        <p:spPr>
          <a:xfrm>
            <a:off x="964371" y="3782625"/>
            <a:ext cx="10903161" cy="88934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sz="2000" dirty="0"/>
              <a:t>Mutaciones en diferentes genes implicados en vías de señalización se presentan en los casos de PTCL y pueden tener implicaciones terapéuticas</a:t>
            </a:r>
          </a:p>
        </p:txBody>
      </p:sp>
      <p:sp>
        <p:nvSpPr>
          <p:cNvPr id="14" name="Rectángulo 13">
            <a:extLst>
              <a:ext uri="{FF2B5EF4-FFF2-40B4-BE49-F238E27FC236}">
                <a16:creationId xmlns:a16="http://schemas.microsoft.com/office/drawing/2014/main" id="{5052A550-E9E9-A44B-B636-CAE07CBE0BF0}"/>
              </a:ext>
            </a:extLst>
          </p:cNvPr>
          <p:cNvSpPr/>
          <p:nvPr/>
        </p:nvSpPr>
        <p:spPr>
          <a:xfrm>
            <a:off x="964370" y="4914307"/>
            <a:ext cx="10903161" cy="88934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sz="2000" dirty="0"/>
              <a:t>Las anormalidades genéticas han permitido identificar mutaciones recurrentes en los linfomas originados en células T foliculares que demuestran el origen variable entre los casos ALK positivos y negativos</a:t>
            </a:r>
          </a:p>
        </p:txBody>
      </p:sp>
    </p:spTree>
    <p:extLst>
      <p:ext uri="{BB962C8B-B14F-4D97-AF65-F5344CB8AC3E}">
        <p14:creationId xmlns:p14="http://schemas.microsoft.com/office/powerpoint/2010/main" val="3515655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11"/>
          <p:cNvSpPr/>
          <p:nvPr/>
        </p:nvSpPr>
        <p:spPr>
          <a:xfrm>
            <a:off x="0" y="0"/>
            <a:ext cx="6091376"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Marcador de texto 9"/>
          <p:cNvSpPr>
            <a:spLocks noGrp="1"/>
          </p:cNvSpPr>
          <p:nvPr>
            <p:ph type="body" sz="quarter" idx="17"/>
          </p:nvPr>
        </p:nvSpPr>
        <p:spPr/>
        <p:txBody>
          <a:bodyPr/>
          <a:lstStyle/>
          <a:p>
            <a:r>
              <a:rPr lang="es-ES_tradnl" dirty="0"/>
              <a:t>Mecanismos patogénicos</a:t>
            </a:r>
          </a:p>
        </p:txBody>
      </p:sp>
      <p:sp>
        <p:nvSpPr>
          <p:cNvPr id="11" name="Marcador de texto 10"/>
          <p:cNvSpPr>
            <a:spLocks noGrp="1"/>
          </p:cNvSpPr>
          <p:nvPr>
            <p:ph type="body" sz="quarter" idx="18"/>
          </p:nvPr>
        </p:nvSpPr>
        <p:spPr>
          <a:xfrm>
            <a:off x="505318" y="2576053"/>
            <a:ext cx="5211724" cy="686979"/>
          </a:xfrm>
        </p:spPr>
        <p:txBody>
          <a:bodyPr/>
          <a:lstStyle/>
          <a:p>
            <a:r>
              <a:rPr lang="es-ES_tradnl" dirty="0"/>
              <a:t>Linfomas cutáneos de células T</a:t>
            </a:r>
          </a:p>
        </p:txBody>
      </p:sp>
      <p:pic>
        <p:nvPicPr>
          <p:cNvPr id="14" name="Imagen 13"/>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91671" y="6085860"/>
            <a:ext cx="2664677" cy="516194"/>
          </a:xfrm>
          <a:prstGeom prst="rect">
            <a:avLst/>
          </a:prstGeom>
        </p:spPr>
      </p:pic>
      <p:sp>
        <p:nvSpPr>
          <p:cNvPr id="4" name="Marcador de posición de imagen 3">
            <a:extLst>
              <a:ext uri="{FF2B5EF4-FFF2-40B4-BE49-F238E27FC236}">
                <a16:creationId xmlns:a16="http://schemas.microsoft.com/office/drawing/2014/main" id="{C403F3A4-05DA-084F-BA9F-09023EE1B0D5}"/>
              </a:ext>
            </a:extLst>
          </p:cNvPr>
          <p:cNvSpPr>
            <a:spLocks noGrp="1"/>
          </p:cNvSpPr>
          <p:nvPr>
            <p:ph type="pic" sz="quarter" idx="10"/>
          </p:nvPr>
        </p:nvSpPr>
        <p:spPr/>
      </p:sp>
    </p:spTree>
    <p:extLst>
      <p:ext uri="{BB962C8B-B14F-4D97-AF65-F5344CB8AC3E}">
        <p14:creationId xmlns:p14="http://schemas.microsoft.com/office/powerpoint/2010/main" val="27435252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La alteración de la vigilancia inmune en el CTCL</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12" name="Imagen 11">
            <a:extLst>
              <a:ext uri="{FF2B5EF4-FFF2-40B4-BE49-F238E27FC236}">
                <a16:creationId xmlns:a16="http://schemas.microsoft.com/office/drawing/2014/main" id="{0507D00C-F0E9-B34A-A471-8D6B70035830}"/>
              </a:ext>
            </a:extLst>
          </p:cNvPr>
          <p:cNvPicPr>
            <a:picLocks noChangeAspect="1"/>
          </p:cNvPicPr>
          <p:nvPr/>
        </p:nvPicPr>
        <p:blipFill>
          <a:blip r:embed="rId4"/>
          <a:stretch>
            <a:fillRect/>
          </a:stretch>
        </p:blipFill>
        <p:spPr>
          <a:xfrm>
            <a:off x="2897554" y="1024805"/>
            <a:ext cx="6345419" cy="5481960"/>
          </a:xfrm>
          <a:prstGeom prst="rect">
            <a:avLst/>
          </a:prstGeom>
        </p:spPr>
      </p:pic>
    </p:spTree>
    <p:extLst>
      <p:ext uri="{BB962C8B-B14F-4D97-AF65-F5344CB8AC3E}">
        <p14:creationId xmlns:p14="http://schemas.microsoft.com/office/powerpoint/2010/main" val="1066673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8771"/>
            <a:ext cx="10515600" cy="1325563"/>
          </a:xfrm>
        </p:spPr>
        <p:txBody>
          <a:bodyPr/>
          <a:lstStyle/>
          <a:p>
            <a:r>
              <a:rPr lang="es-ES_tradnl" dirty="0"/>
              <a:t>Origen celular de las neoplasias linfoides</a:t>
            </a:r>
          </a:p>
        </p:txBody>
      </p:sp>
      <p:pic>
        <p:nvPicPr>
          <p:cNvPr id="7" name="Marcador de contenido 6"/>
          <p:cNvPicPr>
            <a:picLocks noGrp="1" noChangeAspect="1"/>
          </p:cNvPicPr>
          <p:nvPr>
            <p:ph sz="half" idx="2"/>
          </p:nvPr>
        </p:nvPicPr>
        <p:blipFill>
          <a:blip r:embed="rId3" cstate="email">
            <a:extLst>
              <a:ext uri="{28A0092B-C50C-407E-A947-70E740481C1C}">
                <a14:useLocalDpi xmlns:a14="http://schemas.microsoft.com/office/drawing/2010/main" val="0"/>
              </a:ext>
            </a:extLst>
          </a:blip>
          <a:stretch>
            <a:fillRect/>
          </a:stretch>
        </p:blipFill>
        <p:spPr>
          <a:xfrm>
            <a:off x="9419302" y="6203989"/>
            <a:ext cx="2448233" cy="480555"/>
          </a:xfrm>
        </p:spPr>
      </p:pic>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912812" y="1871091"/>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4" name="Imagen 3">
            <a:extLst>
              <a:ext uri="{FF2B5EF4-FFF2-40B4-BE49-F238E27FC236}">
                <a16:creationId xmlns:a16="http://schemas.microsoft.com/office/drawing/2014/main" id="{D48D9693-783B-0F42-A96F-5D8ADB025181}"/>
              </a:ext>
            </a:extLst>
          </p:cNvPr>
          <p:cNvPicPr>
            <a:picLocks noChangeAspect="1"/>
          </p:cNvPicPr>
          <p:nvPr/>
        </p:nvPicPr>
        <p:blipFill>
          <a:blip r:embed="rId4"/>
          <a:stretch>
            <a:fillRect/>
          </a:stretch>
        </p:blipFill>
        <p:spPr>
          <a:xfrm>
            <a:off x="1457037" y="989402"/>
            <a:ext cx="9277926" cy="4879195"/>
          </a:xfrm>
          <a:prstGeom prst="rect">
            <a:avLst/>
          </a:prstGeom>
        </p:spPr>
      </p:pic>
      <p:sp>
        <p:nvSpPr>
          <p:cNvPr id="8" name="Marcador de pie de página 7">
            <a:extLst>
              <a:ext uri="{FF2B5EF4-FFF2-40B4-BE49-F238E27FC236}">
                <a16:creationId xmlns:a16="http://schemas.microsoft.com/office/drawing/2014/main" id="{5CCE2727-F762-074D-B5CB-5A2027B98C88}"/>
              </a:ext>
            </a:extLst>
          </p:cNvPr>
          <p:cNvSpPr>
            <a:spLocks noGrp="1"/>
          </p:cNvSpPr>
          <p:nvPr>
            <p:ph type="ftr" sz="quarter" idx="11"/>
          </p:nvPr>
        </p:nvSpPr>
        <p:spPr>
          <a:xfrm>
            <a:off x="3281173" y="6261703"/>
            <a:ext cx="5629654" cy="365125"/>
          </a:xfrm>
        </p:spPr>
        <p:txBody>
          <a:bodyPr/>
          <a:lstStyle/>
          <a:p>
            <a:pPr>
              <a:defRPr/>
            </a:pPr>
            <a:r>
              <a:rPr lang="en-US" dirty="0"/>
              <a:t>https://</a:t>
            </a:r>
            <a:r>
              <a:rPr lang="en-US" dirty="0" err="1"/>
              <a:t>www.genome.jp</a:t>
            </a:r>
            <a:r>
              <a:rPr lang="en-US" dirty="0"/>
              <a:t>/</a:t>
            </a:r>
            <a:r>
              <a:rPr lang="en-US" dirty="0" err="1"/>
              <a:t>dbget</a:t>
            </a:r>
            <a:r>
              <a:rPr lang="en-US" dirty="0"/>
              <a:t>-bin/www_bget?pathway+hsa04640</a:t>
            </a:r>
          </a:p>
        </p:txBody>
      </p:sp>
    </p:spTree>
    <p:extLst>
      <p:ext uri="{BB962C8B-B14F-4D97-AF65-F5344CB8AC3E}">
        <p14:creationId xmlns:p14="http://schemas.microsoft.com/office/powerpoint/2010/main" val="23794760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Mecanismos de progresión del CTCL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8" name="Imagen 7">
            <a:extLst>
              <a:ext uri="{FF2B5EF4-FFF2-40B4-BE49-F238E27FC236}">
                <a16:creationId xmlns:a16="http://schemas.microsoft.com/office/drawing/2014/main" id="{1C093383-F362-1B40-B669-789B9B01B9B8}"/>
              </a:ext>
            </a:extLst>
          </p:cNvPr>
          <p:cNvPicPr>
            <a:picLocks noChangeAspect="1"/>
          </p:cNvPicPr>
          <p:nvPr/>
        </p:nvPicPr>
        <p:blipFill>
          <a:blip r:embed="rId4"/>
          <a:stretch>
            <a:fillRect/>
          </a:stretch>
        </p:blipFill>
        <p:spPr>
          <a:xfrm>
            <a:off x="1979308" y="1436258"/>
            <a:ext cx="7673278" cy="4632729"/>
          </a:xfrm>
          <a:prstGeom prst="rect">
            <a:avLst/>
          </a:prstGeom>
        </p:spPr>
      </p:pic>
    </p:spTree>
    <p:extLst>
      <p:ext uri="{BB962C8B-B14F-4D97-AF65-F5344CB8AC3E}">
        <p14:creationId xmlns:p14="http://schemas.microsoft.com/office/powerpoint/2010/main" val="37852370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Mecanismos de progresión del CTCL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17601"/>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12" name="Imagen 11">
            <a:extLst>
              <a:ext uri="{FF2B5EF4-FFF2-40B4-BE49-F238E27FC236}">
                <a16:creationId xmlns:a16="http://schemas.microsoft.com/office/drawing/2014/main" id="{CB9AA102-F5AB-4148-BFD9-45705934500F}"/>
              </a:ext>
            </a:extLst>
          </p:cNvPr>
          <p:cNvPicPr>
            <a:picLocks noChangeAspect="1"/>
          </p:cNvPicPr>
          <p:nvPr/>
        </p:nvPicPr>
        <p:blipFill>
          <a:blip r:embed="rId4"/>
          <a:stretch>
            <a:fillRect/>
          </a:stretch>
        </p:blipFill>
        <p:spPr>
          <a:xfrm>
            <a:off x="2584179" y="1202404"/>
            <a:ext cx="7023642" cy="4778303"/>
          </a:xfrm>
          <a:prstGeom prst="rect">
            <a:avLst/>
          </a:prstGeom>
        </p:spPr>
      </p:pic>
    </p:spTree>
    <p:extLst>
      <p:ext uri="{BB962C8B-B14F-4D97-AF65-F5344CB8AC3E}">
        <p14:creationId xmlns:p14="http://schemas.microsoft.com/office/powerpoint/2010/main" val="620522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8771"/>
            <a:ext cx="10515600" cy="1325563"/>
          </a:xfrm>
        </p:spPr>
        <p:txBody>
          <a:bodyPr/>
          <a:lstStyle/>
          <a:p>
            <a:r>
              <a:rPr lang="es-ES_tradnl" dirty="0"/>
              <a:t>Origen celular de las neoplasias linfoides</a:t>
            </a:r>
          </a:p>
        </p:txBody>
      </p:sp>
      <p:pic>
        <p:nvPicPr>
          <p:cNvPr id="7" name="Marcador de contenido 6"/>
          <p:cNvPicPr>
            <a:picLocks noGrp="1" noChangeAspect="1"/>
          </p:cNvPicPr>
          <p:nvPr>
            <p:ph sz="half" idx="2"/>
          </p:nvPr>
        </p:nvPicPr>
        <p:blipFill>
          <a:blip r:embed="rId3" cstate="email">
            <a:extLst>
              <a:ext uri="{28A0092B-C50C-407E-A947-70E740481C1C}">
                <a14:useLocalDpi xmlns:a14="http://schemas.microsoft.com/office/drawing/2010/main" val="0"/>
              </a:ext>
            </a:extLst>
          </a:blip>
          <a:stretch>
            <a:fillRect/>
          </a:stretch>
        </p:blipFill>
        <p:spPr>
          <a:xfrm>
            <a:off x="9419302" y="6203989"/>
            <a:ext cx="2448233" cy="480555"/>
          </a:xfrm>
        </p:spPr>
      </p:pic>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912812" y="1871091"/>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4" name="Imagen 3">
            <a:extLst>
              <a:ext uri="{FF2B5EF4-FFF2-40B4-BE49-F238E27FC236}">
                <a16:creationId xmlns:a16="http://schemas.microsoft.com/office/drawing/2014/main" id="{D48D9693-783B-0F42-A96F-5D8ADB025181}"/>
              </a:ext>
            </a:extLst>
          </p:cNvPr>
          <p:cNvPicPr>
            <a:picLocks noChangeAspect="1"/>
          </p:cNvPicPr>
          <p:nvPr/>
        </p:nvPicPr>
        <p:blipFill>
          <a:blip r:embed="rId4"/>
          <a:stretch>
            <a:fillRect/>
          </a:stretch>
        </p:blipFill>
        <p:spPr>
          <a:xfrm>
            <a:off x="1457037" y="989402"/>
            <a:ext cx="9277926" cy="4879195"/>
          </a:xfrm>
          <a:prstGeom prst="rect">
            <a:avLst/>
          </a:prstGeom>
        </p:spPr>
      </p:pic>
      <p:sp>
        <p:nvSpPr>
          <p:cNvPr id="8" name="Marcador de pie de página 7">
            <a:extLst>
              <a:ext uri="{FF2B5EF4-FFF2-40B4-BE49-F238E27FC236}">
                <a16:creationId xmlns:a16="http://schemas.microsoft.com/office/drawing/2014/main" id="{5CCE2727-F762-074D-B5CB-5A2027B98C88}"/>
              </a:ext>
            </a:extLst>
          </p:cNvPr>
          <p:cNvSpPr>
            <a:spLocks noGrp="1"/>
          </p:cNvSpPr>
          <p:nvPr>
            <p:ph type="ftr" sz="quarter" idx="11"/>
          </p:nvPr>
        </p:nvSpPr>
        <p:spPr>
          <a:xfrm>
            <a:off x="3281173" y="6261703"/>
            <a:ext cx="5629654" cy="365125"/>
          </a:xfrm>
        </p:spPr>
        <p:txBody>
          <a:bodyPr/>
          <a:lstStyle/>
          <a:p>
            <a:pPr>
              <a:defRPr/>
            </a:pPr>
            <a:r>
              <a:rPr lang="en-US" dirty="0"/>
              <a:t>https://</a:t>
            </a:r>
            <a:r>
              <a:rPr lang="en-US" dirty="0" err="1"/>
              <a:t>www.genome.jp</a:t>
            </a:r>
            <a:r>
              <a:rPr lang="en-US" dirty="0"/>
              <a:t>/</a:t>
            </a:r>
            <a:r>
              <a:rPr lang="en-US" dirty="0" err="1"/>
              <a:t>dbget</a:t>
            </a:r>
            <a:r>
              <a:rPr lang="en-US" dirty="0"/>
              <a:t>-bin/www_bget?pathway+hsa04640</a:t>
            </a:r>
          </a:p>
        </p:txBody>
      </p:sp>
      <p:sp>
        <p:nvSpPr>
          <p:cNvPr id="14" name="Elipse 13">
            <a:extLst>
              <a:ext uri="{FF2B5EF4-FFF2-40B4-BE49-F238E27FC236}">
                <a16:creationId xmlns:a16="http://schemas.microsoft.com/office/drawing/2014/main" id="{39CB9AC5-9612-784C-BD3E-E2B09005E20A}"/>
              </a:ext>
            </a:extLst>
          </p:cNvPr>
          <p:cNvSpPr/>
          <p:nvPr/>
        </p:nvSpPr>
        <p:spPr>
          <a:xfrm>
            <a:off x="6714837" y="3925824"/>
            <a:ext cx="1068084" cy="1115198"/>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5" name="Elipse 14">
            <a:extLst>
              <a:ext uri="{FF2B5EF4-FFF2-40B4-BE49-F238E27FC236}">
                <a16:creationId xmlns:a16="http://schemas.microsoft.com/office/drawing/2014/main" id="{74147E33-0858-2449-847A-CA25233FE1D4}"/>
              </a:ext>
            </a:extLst>
          </p:cNvPr>
          <p:cNvSpPr/>
          <p:nvPr/>
        </p:nvSpPr>
        <p:spPr>
          <a:xfrm>
            <a:off x="8488773" y="4218999"/>
            <a:ext cx="1068084" cy="1115198"/>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Elipse 15">
            <a:extLst>
              <a:ext uri="{FF2B5EF4-FFF2-40B4-BE49-F238E27FC236}">
                <a16:creationId xmlns:a16="http://schemas.microsoft.com/office/drawing/2014/main" id="{04B5E545-1EFC-1648-A1CC-BD04C98E7A09}"/>
              </a:ext>
            </a:extLst>
          </p:cNvPr>
          <p:cNvSpPr/>
          <p:nvPr/>
        </p:nvSpPr>
        <p:spPr>
          <a:xfrm>
            <a:off x="9647849" y="1919897"/>
            <a:ext cx="1068084" cy="1115198"/>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7" name="CuadroTexto 16">
            <a:extLst>
              <a:ext uri="{FF2B5EF4-FFF2-40B4-BE49-F238E27FC236}">
                <a16:creationId xmlns:a16="http://schemas.microsoft.com/office/drawing/2014/main" id="{20930174-D03F-934E-840C-6ECAE3E34497}"/>
              </a:ext>
            </a:extLst>
          </p:cNvPr>
          <p:cNvSpPr txBox="1"/>
          <p:nvPr/>
        </p:nvSpPr>
        <p:spPr>
          <a:xfrm>
            <a:off x="6890447" y="5024052"/>
            <a:ext cx="716863" cy="369332"/>
          </a:xfrm>
          <a:prstGeom prst="rect">
            <a:avLst/>
          </a:prstGeom>
          <a:noFill/>
        </p:spPr>
        <p:txBody>
          <a:bodyPr wrap="none" rtlCol="0">
            <a:spAutoFit/>
          </a:bodyPr>
          <a:lstStyle/>
          <a:p>
            <a:r>
              <a:rPr lang="es-CO" b="1" dirty="0"/>
              <a:t>LLA B</a:t>
            </a:r>
          </a:p>
        </p:txBody>
      </p:sp>
      <p:sp>
        <p:nvSpPr>
          <p:cNvPr id="18" name="CuadroTexto 17">
            <a:extLst>
              <a:ext uri="{FF2B5EF4-FFF2-40B4-BE49-F238E27FC236}">
                <a16:creationId xmlns:a16="http://schemas.microsoft.com/office/drawing/2014/main" id="{5D1436C8-F110-EC4B-8A92-A13F417B8966}"/>
              </a:ext>
            </a:extLst>
          </p:cNvPr>
          <p:cNvSpPr txBox="1"/>
          <p:nvPr/>
        </p:nvSpPr>
        <p:spPr>
          <a:xfrm>
            <a:off x="7904782" y="3848602"/>
            <a:ext cx="2097049" cy="369332"/>
          </a:xfrm>
          <a:prstGeom prst="rect">
            <a:avLst/>
          </a:prstGeom>
          <a:noFill/>
        </p:spPr>
        <p:txBody>
          <a:bodyPr wrap="none" rtlCol="0">
            <a:spAutoFit/>
          </a:bodyPr>
          <a:lstStyle/>
          <a:p>
            <a:r>
              <a:rPr lang="es-CO" b="1" dirty="0"/>
              <a:t>Linfoma del manto</a:t>
            </a:r>
          </a:p>
        </p:txBody>
      </p:sp>
      <p:sp>
        <p:nvSpPr>
          <p:cNvPr id="19" name="CuadroTexto 18">
            <a:extLst>
              <a:ext uri="{FF2B5EF4-FFF2-40B4-BE49-F238E27FC236}">
                <a16:creationId xmlns:a16="http://schemas.microsoft.com/office/drawing/2014/main" id="{70A623D7-34DC-A940-AD2C-9611F3C2E702}"/>
              </a:ext>
            </a:extLst>
          </p:cNvPr>
          <p:cNvSpPr txBox="1"/>
          <p:nvPr/>
        </p:nvSpPr>
        <p:spPr>
          <a:xfrm>
            <a:off x="10563774" y="1919897"/>
            <a:ext cx="744114" cy="369332"/>
          </a:xfrm>
          <a:prstGeom prst="rect">
            <a:avLst/>
          </a:prstGeom>
          <a:noFill/>
        </p:spPr>
        <p:txBody>
          <a:bodyPr wrap="none" rtlCol="0">
            <a:spAutoFit/>
          </a:bodyPr>
          <a:lstStyle/>
          <a:p>
            <a:r>
              <a:rPr lang="es-CO" b="1" dirty="0"/>
              <a:t>PTCL </a:t>
            </a:r>
          </a:p>
        </p:txBody>
      </p:sp>
    </p:spTree>
    <p:extLst>
      <p:ext uri="{BB962C8B-B14F-4D97-AF65-F5344CB8AC3E}">
        <p14:creationId xmlns:p14="http://schemas.microsoft.com/office/powerpoint/2010/main" val="373765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862013" y="170964"/>
            <a:ext cx="10515600" cy="1325563"/>
          </a:xfrm>
        </p:spPr>
        <p:txBody>
          <a:bodyPr/>
          <a:lstStyle/>
          <a:p>
            <a:r>
              <a:rPr lang="es-ES_tradnl" dirty="0"/>
              <a:t>Aspectos destacados de la patogénesis de LH</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sp>
        <p:nvSpPr>
          <p:cNvPr id="6" name="Rectángulo 5">
            <a:hlinkClick r:id="rId3" action="ppaction://hlinksldjump"/>
            <a:extLst>
              <a:ext uri="{FF2B5EF4-FFF2-40B4-BE49-F238E27FC236}">
                <a16:creationId xmlns:a16="http://schemas.microsoft.com/office/drawing/2014/main" id="{3BE4EF54-9A22-2F4C-9701-59D2CBFDD705}"/>
              </a:ext>
            </a:extLst>
          </p:cNvPr>
          <p:cNvSpPr/>
          <p:nvPr/>
        </p:nvSpPr>
        <p:spPr>
          <a:xfrm>
            <a:off x="1394301" y="1783080"/>
            <a:ext cx="4023360" cy="65265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dirty="0"/>
              <a:t>Características histológicas particulares del LH </a:t>
            </a:r>
          </a:p>
        </p:txBody>
      </p:sp>
      <p:sp>
        <p:nvSpPr>
          <p:cNvPr id="12" name="Rectángulo 11">
            <a:hlinkClick r:id="rId4" action="ppaction://hlinksldjump"/>
            <a:extLst>
              <a:ext uri="{FF2B5EF4-FFF2-40B4-BE49-F238E27FC236}">
                <a16:creationId xmlns:a16="http://schemas.microsoft.com/office/drawing/2014/main" id="{049074F5-E717-974F-B885-4992E17099F7}"/>
              </a:ext>
            </a:extLst>
          </p:cNvPr>
          <p:cNvSpPr/>
          <p:nvPr/>
        </p:nvSpPr>
        <p:spPr>
          <a:xfrm>
            <a:off x="7330440" y="1779168"/>
            <a:ext cx="4023360" cy="65265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dirty="0"/>
              <a:t>Origen celular del LH y genética</a:t>
            </a:r>
          </a:p>
        </p:txBody>
      </p:sp>
      <p:sp>
        <p:nvSpPr>
          <p:cNvPr id="13" name="Rectángulo 12">
            <a:hlinkClick r:id="rId5" action="ppaction://hlinksldjump"/>
            <a:extLst>
              <a:ext uri="{FF2B5EF4-FFF2-40B4-BE49-F238E27FC236}">
                <a16:creationId xmlns:a16="http://schemas.microsoft.com/office/drawing/2014/main" id="{8203D9D1-3E55-1B4B-9ED0-D846EEF11619}"/>
              </a:ext>
            </a:extLst>
          </p:cNvPr>
          <p:cNvSpPr/>
          <p:nvPr/>
        </p:nvSpPr>
        <p:spPr>
          <a:xfrm>
            <a:off x="1394301" y="2823996"/>
            <a:ext cx="4023360" cy="59377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dirty="0"/>
              <a:t>Alteraciones de vías de señalización  </a:t>
            </a:r>
          </a:p>
        </p:txBody>
      </p:sp>
      <p:sp>
        <p:nvSpPr>
          <p:cNvPr id="14" name="Rectángulo 13">
            <a:hlinkClick r:id="rId6" action="ppaction://hlinksldjump"/>
            <a:extLst>
              <a:ext uri="{FF2B5EF4-FFF2-40B4-BE49-F238E27FC236}">
                <a16:creationId xmlns:a16="http://schemas.microsoft.com/office/drawing/2014/main" id="{BAF1FA8D-9025-BA4A-B960-FD4BA5136A11}"/>
              </a:ext>
            </a:extLst>
          </p:cNvPr>
          <p:cNvSpPr/>
          <p:nvPr/>
        </p:nvSpPr>
        <p:spPr>
          <a:xfrm>
            <a:off x="7330440" y="2892472"/>
            <a:ext cx="4023360" cy="6034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dirty="0"/>
              <a:t>La vía del JAK-STAT en la patogénesis del LH </a:t>
            </a:r>
          </a:p>
        </p:txBody>
      </p:sp>
      <p:sp>
        <p:nvSpPr>
          <p:cNvPr id="16" name="Rectángulo 15">
            <a:hlinkClick r:id="rId7" action="ppaction://hlinksldjump"/>
            <a:extLst>
              <a:ext uri="{FF2B5EF4-FFF2-40B4-BE49-F238E27FC236}">
                <a16:creationId xmlns:a16="http://schemas.microsoft.com/office/drawing/2014/main" id="{3287376B-BE49-7F40-97BE-BD34E38D4FDD}"/>
              </a:ext>
            </a:extLst>
          </p:cNvPr>
          <p:cNvSpPr/>
          <p:nvPr/>
        </p:nvSpPr>
        <p:spPr>
          <a:xfrm>
            <a:off x="1394301" y="3781409"/>
            <a:ext cx="4023360" cy="607712"/>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dirty="0"/>
              <a:t>La vía del factor nuclear -</a:t>
            </a:r>
            <a:r>
              <a:rPr lang="es-CO" dirty="0">
                <a:sym typeface="Symbol" pitchFamily="2" charset="2"/>
              </a:rPr>
              <a:t></a:t>
            </a:r>
            <a:r>
              <a:rPr lang="es-CO" dirty="0"/>
              <a:t>B en la patogénesis del LH  </a:t>
            </a:r>
          </a:p>
        </p:txBody>
      </p:sp>
      <p:sp>
        <p:nvSpPr>
          <p:cNvPr id="17" name="Rectángulo 16">
            <a:hlinkClick r:id="rId8" action="ppaction://hlinksldjump"/>
            <a:extLst>
              <a:ext uri="{FF2B5EF4-FFF2-40B4-BE49-F238E27FC236}">
                <a16:creationId xmlns:a16="http://schemas.microsoft.com/office/drawing/2014/main" id="{274E1C26-4E60-E542-8BC8-05E2F9567B37}"/>
              </a:ext>
            </a:extLst>
          </p:cNvPr>
          <p:cNvSpPr/>
          <p:nvPr/>
        </p:nvSpPr>
        <p:spPr>
          <a:xfrm>
            <a:off x="7354253" y="3782111"/>
            <a:ext cx="4023360" cy="53103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dirty="0"/>
              <a:t>Mecanismos de escape inmunológico</a:t>
            </a:r>
          </a:p>
        </p:txBody>
      </p:sp>
      <p:sp>
        <p:nvSpPr>
          <p:cNvPr id="18" name="Rectángulo 17">
            <a:extLst>
              <a:ext uri="{FF2B5EF4-FFF2-40B4-BE49-F238E27FC236}">
                <a16:creationId xmlns:a16="http://schemas.microsoft.com/office/drawing/2014/main" id="{60ACD34E-9040-7A40-AAFA-BFD6A73F1EFF}"/>
              </a:ext>
            </a:extLst>
          </p:cNvPr>
          <p:cNvSpPr/>
          <p:nvPr/>
        </p:nvSpPr>
        <p:spPr>
          <a:xfrm>
            <a:off x="1394301" y="4752757"/>
            <a:ext cx="4023360" cy="53103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dirty="0"/>
              <a:t>El papel del virus EBV en el LH </a:t>
            </a:r>
          </a:p>
        </p:txBody>
      </p:sp>
      <p:sp>
        <p:nvSpPr>
          <p:cNvPr id="19" name="Rectángulo 18">
            <a:extLst>
              <a:ext uri="{FF2B5EF4-FFF2-40B4-BE49-F238E27FC236}">
                <a16:creationId xmlns:a16="http://schemas.microsoft.com/office/drawing/2014/main" id="{1C5ECF98-8A07-3B43-B2A1-D39A107275F2}"/>
              </a:ext>
            </a:extLst>
          </p:cNvPr>
          <p:cNvSpPr/>
          <p:nvPr/>
        </p:nvSpPr>
        <p:spPr>
          <a:xfrm>
            <a:off x="7330440" y="4705688"/>
            <a:ext cx="4023360" cy="5781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CO" dirty="0"/>
              <a:t>El microambiente en el LH</a:t>
            </a:r>
          </a:p>
        </p:txBody>
      </p:sp>
    </p:spTree>
    <p:extLst>
      <p:ext uri="{BB962C8B-B14F-4D97-AF65-F5344CB8AC3E}">
        <p14:creationId xmlns:p14="http://schemas.microsoft.com/office/powerpoint/2010/main" val="120392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Características histológicas del LH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7" name="Imagen 6">
            <a:extLst>
              <a:ext uri="{FF2B5EF4-FFF2-40B4-BE49-F238E27FC236}">
                <a16:creationId xmlns:a16="http://schemas.microsoft.com/office/drawing/2014/main" id="{0C5871DE-B636-2B48-98A3-D29094EC8421}"/>
              </a:ext>
            </a:extLst>
          </p:cNvPr>
          <p:cNvPicPr>
            <a:picLocks noChangeAspect="1"/>
          </p:cNvPicPr>
          <p:nvPr/>
        </p:nvPicPr>
        <p:blipFill>
          <a:blip r:embed="rId4"/>
          <a:stretch>
            <a:fillRect/>
          </a:stretch>
        </p:blipFill>
        <p:spPr>
          <a:xfrm>
            <a:off x="853266" y="1399363"/>
            <a:ext cx="5341161" cy="4587240"/>
          </a:xfrm>
          <a:prstGeom prst="rect">
            <a:avLst/>
          </a:prstGeom>
        </p:spPr>
      </p:pic>
      <p:graphicFrame>
        <p:nvGraphicFramePr>
          <p:cNvPr id="8" name="Tabla 7">
            <a:extLst>
              <a:ext uri="{FF2B5EF4-FFF2-40B4-BE49-F238E27FC236}">
                <a16:creationId xmlns:a16="http://schemas.microsoft.com/office/drawing/2014/main" id="{AC28AB18-805F-1843-AB6B-8282E9E27A9C}"/>
              </a:ext>
            </a:extLst>
          </p:cNvPr>
          <p:cNvGraphicFramePr>
            <a:graphicFrameLocks noGrp="1"/>
          </p:cNvGraphicFramePr>
          <p:nvPr>
            <p:extLst>
              <p:ext uri="{D42A27DB-BD31-4B8C-83A1-F6EECF244321}">
                <p14:modId xmlns:p14="http://schemas.microsoft.com/office/powerpoint/2010/main" val="2212506413"/>
              </p:ext>
            </p:extLst>
          </p:nvPr>
        </p:nvGraphicFramePr>
        <p:xfrm>
          <a:off x="6313869" y="1499019"/>
          <a:ext cx="5431428" cy="3957320"/>
        </p:xfrm>
        <a:graphic>
          <a:graphicData uri="http://schemas.openxmlformats.org/drawingml/2006/table">
            <a:tbl>
              <a:tblPr firstRow="1" bandRow="1">
                <a:tableStyleId>{7DF18680-E054-41AD-8BC1-D1AEF772440D}</a:tableStyleId>
              </a:tblPr>
              <a:tblGrid>
                <a:gridCol w="5431428">
                  <a:extLst>
                    <a:ext uri="{9D8B030D-6E8A-4147-A177-3AD203B41FA5}">
                      <a16:colId xmlns:a16="http://schemas.microsoft.com/office/drawing/2014/main" val="357341600"/>
                    </a:ext>
                  </a:extLst>
                </a:gridCol>
              </a:tblGrid>
              <a:tr h="370840">
                <a:tc>
                  <a:txBody>
                    <a:bodyPr/>
                    <a:lstStyle/>
                    <a:p>
                      <a:r>
                        <a:rPr lang="es-CO" dirty="0"/>
                        <a:t>Aspectos a resaltar </a:t>
                      </a:r>
                    </a:p>
                  </a:txBody>
                  <a:tcPr/>
                </a:tc>
                <a:extLst>
                  <a:ext uri="{0D108BD9-81ED-4DB2-BD59-A6C34878D82A}">
                    <a16:rowId xmlns:a16="http://schemas.microsoft.com/office/drawing/2014/main" val="1415474490"/>
                  </a:ext>
                </a:extLst>
              </a:tr>
              <a:tr h="370840">
                <a:tc>
                  <a:txBody>
                    <a:bodyPr/>
                    <a:lstStyle/>
                    <a:p>
                      <a:r>
                        <a:rPr lang="es-CO" dirty="0"/>
                        <a:t>Se encuentran escasas células tumorales (&lt;1%) </a:t>
                      </a:r>
                    </a:p>
                  </a:txBody>
                  <a:tcPr/>
                </a:tc>
                <a:extLst>
                  <a:ext uri="{0D108BD9-81ED-4DB2-BD59-A6C34878D82A}">
                    <a16:rowId xmlns:a16="http://schemas.microsoft.com/office/drawing/2014/main" val="388273743"/>
                  </a:ext>
                </a:extLst>
              </a:tr>
              <a:tr h="370840">
                <a:tc>
                  <a:txBody>
                    <a:bodyPr/>
                    <a:lstStyle/>
                    <a:p>
                      <a:r>
                        <a:rPr lang="es-CO" dirty="0"/>
                        <a:t>Hay abundantes células reactivas no tumorales </a:t>
                      </a:r>
                    </a:p>
                  </a:txBody>
                  <a:tcPr/>
                </a:tc>
                <a:extLst>
                  <a:ext uri="{0D108BD9-81ED-4DB2-BD59-A6C34878D82A}">
                    <a16:rowId xmlns:a16="http://schemas.microsoft.com/office/drawing/2014/main" val="4023475148"/>
                  </a:ext>
                </a:extLst>
              </a:tr>
              <a:tr h="370840">
                <a:tc>
                  <a:txBody>
                    <a:bodyPr/>
                    <a:lstStyle/>
                    <a:p>
                      <a:r>
                        <a:rPr lang="es-CO" dirty="0"/>
                        <a:t>Adquieren diversos patrones histológicos </a:t>
                      </a:r>
                    </a:p>
                  </a:txBody>
                  <a:tcPr/>
                </a:tc>
                <a:extLst>
                  <a:ext uri="{0D108BD9-81ED-4DB2-BD59-A6C34878D82A}">
                    <a16:rowId xmlns:a16="http://schemas.microsoft.com/office/drawing/2014/main" val="872283170"/>
                  </a:ext>
                </a:extLst>
              </a:tr>
              <a:tr h="370840">
                <a:tc>
                  <a:txBody>
                    <a:bodyPr/>
                    <a:lstStyle/>
                    <a:p>
                      <a:r>
                        <a:rPr lang="es-CO" dirty="0"/>
                        <a:t>Las células neoplásicas varían de acuerdo a cada tipo histológico </a:t>
                      </a:r>
                    </a:p>
                  </a:txBody>
                  <a:tcPr/>
                </a:tc>
                <a:extLst>
                  <a:ext uri="{0D108BD9-81ED-4DB2-BD59-A6C34878D82A}">
                    <a16:rowId xmlns:a16="http://schemas.microsoft.com/office/drawing/2014/main" val="2096230606"/>
                  </a:ext>
                </a:extLst>
              </a:tr>
              <a:tr h="370840">
                <a:tc>
                  <a:txBody>
                    <a:bodyPr/>
                    <a:lstStyle/>
                    <a:p>
                      <a:r>
                        <a:rPr lang="es-CO" dirty="0"/>
                        <a:t>Forma clásica</a:t>
                      </a:r>
                    </a:p>
                    <a:p>
                      <a:pPr marL="285750" indent="-285750">
                        <a:buFontTx/>
                        <a:buChar char="-"/>
                      </a:pPr>
                      <a:r>
                        <a:rPr lang="es-CO" dirty="0"/>
                        <a:t>Esclerosis nodular </a:t>
                      </a:r>
                    </a:p>
                    <a:p>
                      <a:pPr marL="285750" indent="-285750">
                        <a:buFontTx/>
                        <a:buChar char="-"/>
                      </a:pPr>
                      <a:r>
                        <a:rPr lang="es-CO" dirty="0"/>
                        <a:t>Celularidad mixta </a:t>
                      </a:r>
                    </a:p>
                    <a:p>
                      <a:pPr marL="285750" indent="-285750">
                        <a:buFontTx/>
                        <a:buChar char="-"/>
                      </a:pPr>
                      <a:r>
                        <a:rPr lang="es-CO" dirty="0"/>
                        <a:t>Predominio linfocítico </a:t>
                      </a:r>
                    </a:p>
                    <a:p>
                      <a:pPr marL="285750" indent="-285750">
                        <a:buFontTx/>
                        <a:buChar char="-"/>
                      </a:pPr>
                      <a:r>
                        <a:rPr lang="es-CO" dirty="0"/>
                        <a:t>Depleción linfocítica</a:t>
                      </a:r>
                    </a:p>
                  </a:txBody>
                  <a:tcPr/>
                </a:tc>
                <a:extLst>
                  <a:ext uri="{0D108BD9-81ED-4DB2-BD59-A6C34878D82A}">
                    <a16:rowId xmlns:a16="http://schemas.microsoft.com/office/drawing/2014/main" val="1651675012"/>
                  </a:ext>
                </a:extLst>
              </a:tr>
              <a:tr h="370840">
                <a:tc>
                  <a:txBody>
                    <a:bodyPr/>
                    <a:lstStyle/>
                    <a:p>
                      <a:pPr marL="0" indent="0">
                        <a:buFontTx/>
                        <a:buNone/>
                      </a:pPr>
                      <a:r>
                        <a:rPr lang="es-CO" dirty="0"/>
                        <a:t>Forma no clásica: predominio linfocítico nodular</a:t>
                      </a:r>
                    </a:p>
                  </a:txBody>
                  <a:tcPr/>
                </a:tc>
                <a:extLst>
                  <a:ext uri="{0D108BD9-81ED-4DB2-BD59-A6C34878D82A}">
                    <a16:rowId xmlns:a16="http://schemas.microsoft.com/office/drawing/2014/main" val="2165331017"/>
                  </a:ext>
                </a:extLst>
              </a:tr>
            </a:tbl>
          </a:graphicData>
        </a:graphic>
      </p:graphicFrame>
      <p:sp>
        <p:nvSpPr>
          <p:cNvPr id="21" name="Rectángulo 20">
            <a:extLst>
              <a:ext uri="{FF2B5EF4-FFF2-40B4-BE49-F238E27FC236}">
                <a16:creationId xmlns:a16="http://schemas.microsoft.com/office/drawing/2014/main" id="{FB35939C-0AEC-5047-B822-8E638E7DCD32}"/>
              </a:ext>
            </a:extLst>
          </p:cNvPr>
          <p:cNvSpPr/>
          <p:nvPr/>
        </p:nvSpPr>
        <p:spPr>
          <a:xfrm>
            <a:off x="1792224" y="1992839"/>
            <a:ext cx="1267968" cy="1331887"/>
          </a:xfrm>
          <a:prstGeom prst="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2" name="CuadroTexto 21">
            <a:extLst>
              <a:ext uri="{FF2B5EF4-FFF2-40B4-BE49-F238E27FC236}">
                <a16:creationId xmlns:a16="http://schemas.microsoft.com/office/drawing/2014/main" id="{D1E385BB-0C8C-F048-80A5-439C08215F77}"/>
              </a:ext>
            </a:extLst>
          </p:cNvPr>
          <p:cNvSpPr txBox="1"/>
          <p:nvPr/>
        </p:nvSpPr>
        <p:spPr>
          <a:xfrm>
            <a:off x="1087540" y="1522790"/>
            <a:ext cx="2677336" cy="369332"/>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s-CO" dirty="0"/>
              <a:t>Célula de Reed-Stemberg</a:t>
            </a:r>
          </a:p>
        </p:txBody>
      </p:sp>
    </p:spTree>
    <p:extLst>
      <p:ext uri="{BB962C8B-B14F-4D97-AF65-F5344CB8AC3E}">
        <p14:creationId xmlns:p14="http://schemas.microsoft.com/office/powerpoint/2010/main" val="3199337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Características histológicas del LH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2" name="Imagen 1">
            <a:extLst>
              <a:ext uri="{FF2B5EF4-FFF2-40B4-BE49-F238E27FC236}">
                <a16:creationId xmlns:a16="http://schemas.microsoft.com/office/drawing/2014/main" id="{5575A4A5-5BBB-1D4F-BA33-544C64B20F68}"/>
              </a:ext>
            </a:extLst>
          </p:cNvPr>
          <p:cNvPicPr>
            <a:picLocks noChangeAspect="1"/>
          </p:cNvPicPr>
          <p:nvPr/>
        </p:nvPicPr>
        <p:blipFill>
          <a:blip r:embed="rId4"/>
          <a:stretch>
            <a:fillRect/>
          </a:stretch>
        </p:blipFill>
        <p:spPr>
          <a:xfrm>
            <a:off x="1583184" y="1635000"/>
            <a:ext cx="1654810" cy="1794000"/>
          </a:xfrm>
          <a:prstGeom prst="rect">
            <a:avLst/>
          </a:prstGeom>
        </p:spPr>
      </p:pic>
      <p:pic>
        <p:nvPicPr>
          <p:cNvPr id="4" name="Imagen 3">
            <a:extLst>
              <a:ext uri="{FF2B5EF4-FFF2-40B4-BE49-F238E27FC236}">
                <a16:creationId xmlns:a16="http://schemas.microsoft.com/office/drawing/2014/main" id="{F6FD0319-E5E1-5D40-8761-CDEE9ED0376A}"/>
              </a:ext>
            </a:extLst>
          </p:cNvPr>
          <p:cNvPicPr>
            <a:picLocks noChangeAspect="1"/>
          </p:cNvPicPr>
          <p:nvPr/>
        </p:nvPicPr>
        <p:blipFill>
          <a:blip r:embed="rId5"/>
          <a:stretch>
            <a:fillRect/>
          </a:stretch>
        </p:blipFill>
        <p:spPr>
          <a:xfrm>
            <a:off x="3996859" y="1635000"/>
            <a:ext cx="1794000" cy="1794000"/>
          </a:xfrm>
          <a:prstGeom prst="rect">
            <a:avLst/>
          </a:prstGeom>
        </p:spPr>
      </p:pic>
      <p:pic>
        <p:nvPicPr>
          <p:cNvPr id="5" name="Imagen 4">
            <a:extLst>
              <a:ext uri="{FF2B5EF4-FFF2-40B4-BE49-F238E27FC236}">
                <a16:creationId xmlns:a16="http://schemas.microsoft.com/office/drawing/2014/main" id="{BC91D8C0-EA04-324E-91C1-39BA2B1D2F75}"/>
              </a:ext>
            </a:extLst>
          </p:cNvPr>
          <p:cNvPicPr>
            <a:picLocks noChangeAspect="1"/>
          </p:cNvPicPr>
          <p:nvPr/>
        </p:nvPicPr>
        <p:blipFill>
          <a:blip r:embed="rId6"/>
          <a:stretch>
            <a:fillRect/>
          </a:stretch>
        </p:blipFill>
        <p:spPr>
          <a:xfrm>
            <a:off x="6746302" y="1635000"/>
            <a:ext cx="1980044" cy="1794000"/>
          </a:xfrm>
          <a:prstGeom prst="rect">
            <a:avLst/>
          </a:prstGeom>
        </p:spPr>
      </p:pic>
      <p:pic>
        <p:nvPicPr>
          <p:cNvPr id="6" name="Imagen 5">
            <a:extLst>
              <a:ext uri="{FF2B5EF4-FFF2-40B4-BE49-F238E27FC236}">
                <a16:creationId xmlns:a16="http://schemas.microsoft.com/office/drawing/2014/main" id="{BF51C4B1-41F6-9E4C-ACEF-135AF7D0AA21}"/>
              </a:ext>
            </a:extLst>
          </p:cNvPr>
          <p:cNvPicPr>
            <a:picLocks noChangeAspect="1"/>
          </p:cNvPicPr>
          <p:nvPr/>
        </p:nvPicPr>
        <p:blipFill>
          <a:blip r:embed="rId7"/>
          <a:stretch>
            <a:fillRect/>
          </a:stretch>
        </p:blipFill>
        <p:spPr>
          <a:xfrm>
            <a:off x="9527416" y="1635000"/>
            <a:ext cx="1793999" cy="1721269"/>
          </a:xfrm>
          <a:prstGeom prst="rect">
            <a:avLst/>
          </a:prstGeom>
        </p:spPr>
      </p:pic>
      <p:sp>
        <p:nvSpPr>
          <p:cNvPr id="12" name="CuadroTexto 11">
            <a:extLst>
              <a:ext uri="{FF2B5EF4-FFF2-40B4-BE49-F238E27FC236}">
                <a16:creationId xmlns:a16="http://schemas.microsoft.com/office/drawing/2014/main" id="{897D1FB8-C83C-5745-BD54-2F1DAB874193}"/>
              </a:ext>
            </a:extLst>
          </p:cNvPr>
          <p:cNvSpPr txBox="1"/>
          <p:nvPr/>
        </p:nvSpPr>
        <p:spPr>
          <a:xfrm>
            <a:off x="1583184" y="3681984"/>
            <a:ext cx="1654810" cy="1569660"/>
          </a:xfrm>
          <a:prstGeom prst="rect">
            <a:avLst/>
          </a:prstGeom>
          <a:noFill/>
        </p:spPr>
        <p:txBody>
          <a:bodyPr wrap="square" rtlCol="0">
            <a:spAutoFit/>
          </a:bodyPr>
          <a:lstStyle/>
          <a:p>
            <a:r>
              <a:rPr lang="es-CO" sz="1600" b="1" dirty="0"/>
              <a:t>Células de Reed-Stemberg </a:t>
            </a:r>
          </a:p>
          <a:p>
            <a:endParaRPr lang="es-CO" sz="1600" dirty="0"/>
          </a:p>
          <a:p>
            <a:r>
              <a:rPr lang="es-CO" sz="1600" dirty="0"/>
              <a:t>-Célula grande </a:t>
            </a:r>
          </a:p>
          <a:p>
            <a:r>
              <a:rPr lang="es-CO" sz="1600" dirty="0"/>
              <a:t>-Binucleada </a:t>
            </a:r>
          </a:p>
          <a:p>
            <a:r>
              <a:rPr lang="es-CO" sz="1600" dirty="0"/>
              <a:t>-LH CM </a:t>
            </a:r>
          </a:p>
        </p:txBody>
      </p:sp>
      <p:sp>
        <p:nvSpPr>
          <p:cNvPr id="16" name="CuadroTexto 15">
            <a:extLst>
              <a:ext uri="{FF2B5EF4-FFF2-40B4-BE49-F238E27FC236}">
                <a16:creationId xmlns:a16="http://schemas.microsoft.com/office/drawing/2014/main" id="{5907704D-4C3C-4047-9B62-97FD5ED124C3}"/>
              </a:ext>
            </a:extLst>
          </p:cNvPr>
          <p:cNvSpPr txBox="1"/>
          <p:nvPr/>
        </p:nvSpPr>
        <p:spPr>
          <a:xfrm>
            <a:off x="4136049" y="3684972"/>
            <a:ext cx="1654810" cy="1815882"/>
          </a:xfrm>
          <a:prstGeom prst="rect">
            <a:avLst/>
          </a:prstGeom>
          <a:noFill/>
        </p:spPr>
        <p:txBody>
          <a:bodyPr wrap="square" rtlCol="0">
            <a:spAutoFit/>
          </a:bodyPr>
          <a:lstStyle/>
          <a:p>
            <a:r>
              <a:rPr lang="es-CO" sz="1600" b="1" dirty="0"/>
              <a:t>Célula lacunar</a:t>
            </a:r>
          </a:p>
          <a:p>
            <a:endParaRPr lang="es-CO" sz="1600" dirty="0"/>
          </a:p>
          <a:p>
            <a:r>
              <a:rPr lang="es-CO" sz="1600" dirty="0"/>
              <a:t>-Membrana nuclear plegada</a:t>
            </a:r>
          </a:p>
          <a:p>
            <a:r>
              <a:rPr lang="es-CO" sz="1600" dirty="0"/>
              <a:t>-Amplio citoplasma claro </a:t>
            </a:r>
          </a:p>
          <a:p>
            <a:r>
              <a:rPr lang="es-CO" sz="1600" dirty="0"/>
              <a:t>-LH EN</a:t>
            </a:r>
          </a:p>
        </p:txBody>
      </p:sp>
      <p:sp>
        <p:nvSpPr>
          <p:cNvPr id="17" name="CuadroTexto 16">
            <a:extLst>
              <a:ext uri="{FF2B5EF4-FFF2-40B4-BE49-F238E27FC236}">
                <a16:creationId xmlns:a16="http://schemas.microsoft.com/office/drawing/2014/main" id="{2171AD93-047F-AE4E-87E9-C8D7C926DB92}"/>
              </a:ext>
            </a:extLst>
          </p:cNvPr>
          <p:cNvSpPr txBox="1"/>
          <p:nvPr/>
        </p:nvSpPr>
        <p:spPr>
          <a:xfrm>
            <a:off x="7057066" y="3684972"/>
            <a:ext cx="1654810" cy="1815882"/>
          </a:xfrm>
          <a:prstGeom prst="rect">
            <a:avLst/>
          </a:prstGeom>
          <a:noFill/>
        </p:spPr>
        <p:txBody>
          <a:bodyPr wrap="square" rtlCol="0">
            <a:spAutoFit/>
          </a:bodyPr>
          <a:lstStyle/>
          <a:p>
            <a:r>
              <a:rPr lang="es-CO" sz="1600" b="1" dirty="0"/>
              <a:t>Célula momificada</a:t>
            </a:r>
          </a:p>
          <a:p>
            <a:endParaRPr lang="es-CO" sz="1600" dirty="0"/>
          </a:p>
          <a:p>
            <a:r>
              <a:rPr lang="es-CO" sz="1600" dirty="0"/>
              <a:t>- Citoplasma basófilo densamente condensado</a:t>
            </a:r>
          </a:p>
        </p:txBody>
      </p:sp>
      <p:sp>
        <p:nvSpPr>
          <p:cNvPr id="18" name="CuadroTexto 17">
            <a:extLst>
              <a:ext uri="{FF2B5EF4-FFF2-40B4-BE49-F238E27FC236}">
                <a16:creationId xmlns:a16="http://schemas.microsoft.com/office/drawing/2014/main" id="{C6EC8C2F-E6D2-FC41-A884-78807CB81440}"/>
              </a:ext>
            </a:extLst>
          </p:cNvPr>
          <p:cNvSpPr txBox="1"/>
          <p:nvPr/>
        </p:nvSpPr>
        <p:spPr>
          <a:xfrm>
            <a:off x="9722803" y="3681984"/>
            <a:ext cx="1654810" cy="830997"/>
          </a:xfrm>
          <a:prstGeom prst="rect">
            <a:avLst/>
          </a:prstGeom>
          <a:noFill/>
        </p:spPr>
        <p:txBody>
          <a:bodyPr wrap="square" rtlCol="0">
            <a:spAutoFit/>
          </a:bodyPr>
          <a:lstStyle/>
          <a:p>
            <a:r>
              <a:rPr lang="es-CO" sz="1600" b="1" dirty="0"/>
              <a:t>Célula Hodgkin </a:t>
            </a:r>
          </a:p>
          <a:p>
            <a:endParaRPr lang="es-CO" sz="1600" dirty="0"/>
          </a:p>
          <a:p>
            <a:r>
              <a:rPr lang="es-CO" sz="1600" dirty="0"/>
              <a:t>LH CM</a:t>
            </a:r>
          </a:p>
        </p:txBody>
      </p:sp>
    </p:spTree>
    <p:extLst>
      <p:ext uri="{BB962C8B-B14F-4D97-AF65-F5344CB8AC3E}">
        <p14:creationId xmlns:p14="http://schemas.microsoft.com/office/powerpoint/2010/main" val="23232700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Origen celular del LH </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7" name="Imagen 6">
            <a:extLst>
              <a:ext uri="{FF2B5EF4-FFF2-40B4-BE49-F238E27FC236}">
                <a16:creationId xmlns:a16="http://schemas.microsoft.com/office/drawing/2014/main" id="{F7625889-55BB-7E46-9B4B-C80FEDFC87D3}"/>
              </a:ext>
            </a:extLst>
          </p:cNvPr>
          <p:cNvPicPr>
            <a:picLocks noChangeAspect="1"/>
          </p:cNvPicPr>
          <p:nvPr/>
        </p:nvPicPr>
        <p:blipFill>
          <a:blip r:embed="rId4"/>
          <a:stretch>
            <a:fillRect/>
          </a:stretch>
        </p:blipFill>
        <p:spPr>
          <a:xfrm>
            <a:off x="1058545" y="1306760"/>
            <a:ext cx="3580189" cy="4848447"/>
          </a:xfrm>
          <a:prstGeom prst="rect">
            <a:avLst/>
          </a:prstGeom>
        </p:spPr>
      </p:pic>
      <p:sp>
        <p:nvSpPr>
          <p:cNvPr id="8" name="CuadroTexto 7">
            <a:extLst>
              <a:ext uri="{FF2B5EF4-FFF2-40B4-BE49-F238E27FC236}">
                <a16:creationId xmlns:a16="http://schemas.microsoft.com/office/drawing/2014/main" id="{0194C85D-39B9-594F-ACB3-2320DDC17070}"/>
              </a:ext>
            </a:extLst>
          </p:cNvPr>
          <p:cNvSpPr txBox="1"/>
          <p:nvPr/>
        </p:nvSpPr>
        <p:spPr>
          <a:xfrm>
            <a:off x="1676400" y="6211669"/>
            <a:ext cx="2759379" cy="646331"/>
          </a:xfrm>
          <a:prstGeom prst="rect">
            <a:avLst/>
          </a:prstGeom>
          <a:noFill/>
        </p:spPr>
        <p:txBody>
          <a:bodyPr wrap="square" rtlCol="0">
            <a:spAutoFit/>
          </a:bodyPr>
          <a:lstStyle/>
          <a:p>
            <a:r>
              <a:rPr lang="es-CO" dirty="0"/>
              <a:t>Küppers et al. 1994</a:t>
            </a:r>
          </a:p>
          <a:p>
            <a:endParaRPr lang="es-CO" dirty="0"/>
          </a:p>
        </p:txBody>
      </p:sp>
      <p:graphicFrame>
        <p:nvGraphicFramePr>
          <p:cNvPr id="19" name="Tabla 18">
            <a:extLst>
              <a:ext uri="{FF2B5EF4-FFF2-40B4-BE49-F238E27FC236}">
                <a16:creationId xmlns:a16="http://schemas.microsoft.com/office/drawing/2014/main" id="{395C976E-E29D-7C49-AC9C-B436FFCABF4F}"/>
              </a:ext>
            </a:extLst>
          </p:cNvPr>
          <p:cNvGraphicFramePr>
            <a:graphicFrameLocks noGrp="1"/>
          </p:cNvGraphicFramePr>
          <p:nvPr>
            <p:extLst>
              <p:ext uri="{D42A27DB-BD31-4B8C-83A1-F6EECF244321}">
                <p14:modId xmlns:p14="http://schemas.microsoft.com/office/powerpoint/2010/main" val="2660271981"/>
              </p:ext>
            </p:extLst>
          </p:nvPr>
        </p:nvGraphicFramePr>
        <p:xfrm>
          <a:off x="4947432" y="1306760"/>
          <a:ext cx="6504793" cy="4895534"/>
        </p:xfrm>
        <a:graphic>
          <a:graphicData uri="http://schemas.openxmlformats.org/drawingml/2006/table">
            <a:tbl>
              <a:tblPr firstRow="1" bandRow="1">
                <a:tableStyleId>{7DF18680-E054-41AD-8BC1-D1AEF772440D}</a:tableStyleId>
              </a:tblPr>
              <a:tblGrid>
                <a:gridCol w="6504793">
                  <a:extLst>
                    <a:ext uri="{9D8B030D-6E8A-4147-A177-3AD203B41FA5}">
                      <a16:colId xmlns:a16="http://schemas.microsoft.com/office/drawing/2014/main" val="357341600"/>
                    </a:ext>
                  </a:extLst>
                </a:gridCol>
              </a:tblGrid>
              <a:tr h="436087">
                <a:tc>
                  <a:txBody>
                    <a:bodyPr/>
                    <a:lstStyle/>
                    <a:p>
                      <a:r>
                        <a:rPr lang="es-CO" dirty="0"/>
                        <a:t>¿B o T? La mayoría de los casos, B </a:t>
                      </a:r>
                    </a:p>
                  </a:txBody>
                  <a:tcPr/>
                </a:tc>
                <a:extLst>
                  <a:ext uri="{0D108BD9-81ED-4DB2-BD59-A6C34878D82A}">
                    <a16:rowId xmlns:a16="http://schemas.microsoft.com/office/drawing/2014/main" val="1415474490"/>
                  </a:ext>
                </a:extLst>
              </a:tr>
              <a:tr h="436087">
                <a:tc>
                  <a:txBody>
                    <a:bodyPr/>
                    <a:lstStyle/>
                    <a:p>
                      <a:r>
                        <a:rPr lang="es-CO" dirty="0"/>
                        <a:t>Las técnicas de microdisección han permitido obtener células de RS aisladas</a:t>
                      </a:r>
                    </a:p>
                  </a:txBody>
                  <a:tcPr/>
                </a:tc>
                <a:extLst>
                  <a:ext uri="{0D108BD9-81ED-4DB2-BD59-A6C34878D82A}">
                    <a16:rowId xmlns:a16="http://schemas.microsoft.com/office/drawing/2014/main" val="388273743"/>
                  </a:ext>
                </a:extLst>
              </a:tr>
              <a:tr h="436087">
                <a:tc>
                  <a:txBody>
                    <a:bodyPr/>
                    <a:lstStyle/>
                    <a:p>
                      <a:r>
                        <a:rPr lang="es-CO" dirty="0"/>
                        <a:t>En estas células aisladas se han realizado experimentos de secuenciación de los genes IgH y los genes IgL</a:t>
                      </a:r>
                    </a:p>
                  </a:txBody>
                  <a:tcPr/>
                </a:tc>
                <a:extLst>
                  <a:ext uri="{0D108BD9-81ED-4DB2-BD59-A6C34878D82A}">
                    <a16:rowId xmlns:a16="http://schemas.microsoft.com/office/drawing/2014/main" val="4023475148"/>
                  </a:ext>
                </a:extLst>
              </a:tr>
              <a:tr h="436087">
                <a:tc>
                  <a:txBody>
                    <a:bodyPr/>
                    <a:lstStyle/>
                    <a:p>
                      <a:r>
                        <a:rPr lang="es-CO" dirty="0"/>
                        <a:t>Se ha encontrado que las células tienen rearreglos, indicando un origen linfoide B en la mayoría de los casos y son idénticos entre diferentes células, indicando que son clonales</a:t>
                      </a:r>
                    </a:p>
                  </a:txBody>
                  <a:tcPr/>
                </a:tc>
                <a:extLst>
                  <a:ext uri="{0D108BD9-81ED-4DB2-BD59-A6C34878D82A}">
                    <a16:rowId xmlns:a16="http://schemas.microsoft.com/office/drawing/2014/main" val="872283170"/>
                  </a:ext>
                </a:extLst>
              </a:tr>
              <a:tr h="752698">
                <a:tc>
                  <a:txBody>
                    <a:bodyPr/>
                    <a:lstStyle/>
                    <a:p>
                      <a:r>
                        <a:rPr lang="es-CO" dirty="0"/>
                        <a:t>Aunque el rearreglo puede ser productivo, las células de RS pierden la capacidad de transcripción del gen Ig por mutaciones y no tienen productos detectables </a:t>
                      </a:r>
                    </a:p>
                  </a:txBody>
                  <a:tcPr/>
                </a:tc>
                <a:extLst>
                  <a:ext uri="{0D108BD9-81ED-4DB2-BD59-A6C34878D82A}">
                    <a16:rowId xmlns:a16="http://schemas.microsoft.com/office/drawing/2014/main" val="2096230606"/>
                  </a:ext>
                </a:extLst>
              </a:tr>
              <a:tr h="430535">
                <a:tc>
                  <a:txBody>
                    <a:bodyPr/>
                    <a:lstStyle/>
                    <a:p>
                      <a:r>
                        <a:rPr lang="es-CO" dirty="0"/>
                        <a:t>El rescate de la apoptosis inducido por la infección por EBV está relacionada con una actividad similar a la del BCR* que rescate las células de la apoptosis </a:t>
                      </a:r>
                    </a:p>
                  </a:txBody>
                  <a:tcPr/>
                </a:tc>
                <a:extLst>
                  <a:ext uri="{0D108BD9-81ED-4DB2-BD59-A6C34878D82A}">
                    <a16:rowId xmlns:a16="http://schemas.microsoft.com/office/drawing/2014/main" val="1651675012"/>
                  </a:ext>
                </a:extLst>
              </a:tr>
              <a:tr h="436087">
                <a:tc>
                  <a:txBody>
                    <a:bodyPr/>
                    <a:lstStyle/>
                    <a:p>
                      <a:pPr marL="0" indent="0">
                        <a:buFontTx/>
                        <a:buNone/>
                      </a:pPr>
                      <a:r>
                        <a:rPr lang="es-CO" dirty="0"/>
                        <a:t>*BCR: Receptor de la célula B</a:t>
                      </a:r>
                    </a:p>
                  </a:txBody>
                  <a:tcPr/>
                </a:tc>
                <a:extLst>
                  <a:ext uri="{0D108BD9-81ED-4DB2-BD59-A6C34878D82A}">
                    <a16:rowId xmlns:a16="http://schemas.microsoft.com/office/drawing/2014/main" val="2165331017"/>
                  </a:ext>
                </a:extLst>
              </a:tr>
            </a:tbl>
          </a:graphicData>
        </a:graphic>
      </p:graphicFrame>
    </p:spTree>
    <p:extLst>
      <p:ext uri="{BB962C8B-B14F-4D97-AF65-F5344CB8AC3E}">
        <p14:creationId xmlns:p14="http://schemas.microsoft.com/office/powerpoint/2010/main" val="1902351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739775" y="173456"/>
            <a:ext cx="10515600" cy="1325563"/>
          </a:xfrm>
        </p:spPr>
        <p:txBody>
          <a:bodyPr/>
          <a:lstStyle/>
          <a:p>
            <a:r>
              <a:rPr lang="es-ES_tradnl" dirty="0"/>
              <a:t>Alteraciones genéticas</a:t>
            </a:r>
          </a:p>
        </p:txBody>
      </p:sp>
      <p:sp>
        <p:nvSpPr>
          <p:cNvPr id="10" name="Rectángulo 9"/>
          <p:cNvSpPr/>
          <p:nvPr/>
        </p:nvSpPr>
        <p:spPr>
          <a:xfrm>
            <a:off x="0" y="0"/>
            <a:ext cx="324465" cy="6858000"/>
          </a:xfrm>
          <a:prstGeom prst="rect">
            <a:avLst/>
          </a:prstGeom>
          <a:solidFill>
            <a:srgbClr val="2D8D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9" name="Conector recto 8"/>
          <p:cNvCxnSpPr/>
          <p:nvPr/>
        </p:nvCxnSpPr>
        <p:spPr>
          <a:xfrm>
            <a:off x="10771236" y="6203989"/>
            <a:ext cx="0" cy="48055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Marcador de contenido 5"/>
          <p:cNvSpPr txBox="1">
            <a:spLocks/>
          </p:cNvSpPr>
          <p:nvPr/>
        </p:nvSpPr>
        <p:spPr>
          <a:xfrm>
            <a:off x="814387" y="2505075"/>
            <a:ext cx="5183188" cy="3463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endParaRPr lang="es-ES_tradnl"/>
          </a:p>
        </p:txBody>
      </p:sp>
      <p:pic>
        <p:nvPicPr>
          <p:cNvPr id="15" name="Marcador de contenido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419301" y="6203988"/>
            <a:ext cx="2448233" cy="480555"/>
          </a:xfrm>
          <a:prstGeom prst="rect">
            <a:avLst/>
          </a:prstGeom>
        </p:spPr>
      </p:pic>
      <p:pic>
        <p:nvPicPr>
          <p:cNvPr id="2" name="Imagen 1">
            <a:extLst>
              <a:ext uri="{FF2B5EF4-FFF2-40B4-BE49-F238E27FC236}">
                <a16:creationId xmlns:a16="http://schemas.microsoft.com/office/drawing/2014/main" id="{CCCBD117-A0F3-8E4F-8831-167B7E626AB7}"/>
              </a:ext>
            </a:extLst>
          </p:cNvPr>
          <p:cNvPicPr>
            <a:picLocks noChangeAspect="1"/>
          </p:cNvPicPr>
          <p:nvPr/>
        </p:nvPicPr>
        <p:blipFill>
          <a:blip r:embed="rId4"/>
          <a:stretch>
            <a:fillRect/>
          </a:stretch>
        </p:blipFill>
        <p:spPr>
          <a:xfrm>
            <a:off x="2859951" y="1158945"/>
            <a:ext cx="6275248" cy="4809236"/>
          </a:xfrm>
          <a:prstGeom prst="rect">
            <a:avLst/>
          </a:prstGeom>
        </p:spPr>
      </p:pic>
      <p:sp>
        <p:nvSpPr>
          <p:cNvPr id="4" name="CuadroTexto 3">
            <a:extLst>
              <a:ext uri="{FF2B5EF4-FFF2-40B4-BE49-F238E27FC236}">
                <a16:creationId xmlns:a16="http://schemas.microsoft.com/office/drawing/2014/main" id="{FA3F8E86-2EDB-3A4C-9347-363EAA897674}"/>
              </a:ext>
            </a:extLst>
          </p:cNvPr>
          <p:cNvSpPr txBox="1"/>
          <p:nvPr/>
        </p:nvSpPr>
        <p:spPr>
          <a:xfrm>
            <a:off x="4415283" y="6074933"/>
            <a:ext cx="2885367" cy="369332"/>
          </a:xfrm>
          <a:prstGeom prst="rect">
            <a:avLst/>
          </a:prstGeom>
          <a:noFill/>
        </p:spPr>
        <p:txBody>
          <a:bodyPr wrap="square" rtlCol="0">
            <a:spAutoFit/>
          </a:bodyPr>
          <a:lstStyle/>
          <a:p>
            <a:r>
              <a:rPr lang="es-CO" dirty="0"/>
              <a:t>Borchmann et al. 2017 </a:t>
            </a:r>
          </a:p>
        </p:txBody>
      </p:sp>
    </p:spTree>
    <p:extLst>
      <p:ext uri="{BB962C8B-B14F-4D97-AF65-F5344CB8AC3E}">
        <p14:creationId xmlns:p14="http://schemas.microsoft.com/office/powerpoint/2010/main" val="226455405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20893</TotalTime>
  <Words>4250</Words>
  <Application>Microsoft Office PowerPoint</Application>
  <PresentationFormat>Panorámica</PresentationFormat>
  <Paragraphs>271</Paragraphs>
  <Slides>31</Slides>
  <Notes>30</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31</vt:i4>
      </vt:variant>
    </vt:vector>
  </HeadingPairs>
  <TitlesOfParts>
    <vt:vector size="41" baseType="lpstr">
      <vt:lpstr>Arial</vt:lpstr>
      <vt:lpstr>Calibri</vt:lpstr>
      <vt:lpstr>Calibri Light</vt:lpstr>
      <vt:lpstr>Helvetica</vt:lpstr>
      <vt:lpstr>Lato Light</vt:lpstr>
      <vt:lpstr>Myriad Pro</vt:lpstr>
      <vt:lpstr>Source Sans Pro</vt:lpstr>
      <vt:lpstr>Symbol</vt:lpstr>
      <vt:lpstr>ヒラギノ角ゴ Pro W3</vt:lpstr>
      <vt:lpstr>Tema de Office</vt:lpstr>
      <vt:lpstr>Presentación de PowerPoint</vt:lpstr>
      <vt:lpstr>Presentación de PowerPoint</vt:lpstr>
      <vt:lpstr>Origen celular de las neoplasias linfoides</vt:lpstr>
      <vt:lpstr>Origen celular de las neoplasias linfoides</vt:lpstr>
      <vt:lpstr>Aspectos destacados de la patogénesis de LH</vt:lpstr>
      <vt:lpstr>Características histológicas del LH </vt:lpstr>
      <vt:lpstr>Características histológicas del LH </vt:lpstr>
      <vt:lpstr>Origen celular del LH </vt:lpstr>
      <vt:lpstr>Alteraciones genéticas</vt:lpstr>
      <vt:lpstr>Alteraciones genéticas</vt:lpstr>
      <vt:lpstr>Alteraciones de PD-1 </vt:lpstr>
      <vt:lpstr>Alteraciones de PD-1 </vt:lpstr>
      <vt:lpstr>Alteraciones de vías de señalización</vt:lpstr>
      <vt:lpstr>La vía de JAK-STAT en el LH</vt:lpstr>
      <vt:lpstr>La vía de factor nuclear Kappa – B en el LH </vt:lpstr>
      <vt:lpstr>Escape del sistema inmune </vt:lpstr>
      <vt:lpstr>Escape del sistema inmune </vt:lpstr>
      <vt:lpstr>Escape del sistema inmune </vt:lpstr>
      <vt:lpstr>Conclusiones – Linfoma Hodgkin</vt:lpstr>
      <vt:lpstr>Presentación de PowerPoint</vt:lpstr>
      <vt:lpstr>Generalidades de los linfomas T </vt:lpstr>
      <vt:lpstr>Alteraciones moleculares </vt:lpstr>
      <vt:lpstr>La vía del PDGFR y NF-K B en PTCL </vt:lpstr>
      <vt:lpstr>Linfoma angioinmunoblástico</vt:lpstr>
      <vt:lpstr>Linfoma angioinmunoblástico</vt:lpstr>
      <vt:lpstr>Linfoma de célula grande anaplásico</vt:lpstr>
      <vt:lpstr>Linfoma de célula grande anaplásico</vt:lpstr>
      <vt:lpstr>Presentación de PowerPoint</vt:lpstr>
      <vt:lpstr>La alteración de la vigilancia inmune en el CTCL</vt:lpstr>
      <vt:lpstr>Mecanismos de progresión del CTCL </vt:lpstr>
      <vt:lpstr>Mecanismos de progresión del CTCL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ICONIC</dc:title>
  <dc:creator>Musedsmh</dc:creator>
  <cp:lastModifiedBy>User</cp:lastModifiedBy>
  <cp:revision>1105</cp:revision>
  <dcterms:created xsi:type="dcterms:W3CDTF">2017-01-10T11:09:36Z</dcterms:created>
  <dcterms:modified xsi:type="dcterms:W3CDTF">2019-03-15T01:11:43Z</dcterms:modified>
</cp:coreProperties>
</file>